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65" r:id="rId4"/>
    <p:sldId id="263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30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7" r:id="rId32"/>
    <p:sldId id="300" r:id="rId33"/>
    <p:sldId id="298" r:id="rId34"/>
    <p:sldId id="293" r:id="rId35"/>
    <p:sldId id="302" r:id="rId36"/>
    <p:sldId id="294" r:id="rId37"/>
    <p:sldId id="295" r:id="rId38"/>
    <p:sldId id="296" r:id="rId39"/>
    <p:sldId id="303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2174-619D-4AD1-88DC-C3500B916471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99FAB-B7CD-43E3-A070-FD8EC99C6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32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WorldNet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8"/>
          <a:stretch/>
        </p:blipFill>
        <p:spPr bwMode="auto">
          <a:xfrm>
            <a:off x="288171" y="174584"/>
            <a:ext cx="11599030" cy="433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976959" y="1474345"/>
            <a:ext cx="565200" cy="563259"/>
            <a:chOff x="1519237" y="1651743"/>
            <a:chExt cx="447675" cy="447675"/>
          </a:xfrm>
        </p:grpSpPr>
        <p:sp>
          <p:nvSpPr>
            <p:cNvPr id="17" name="椭圆 16"/>
            <p:cNvSpPr/>
            <p:nvPr/>
          </p:nvSpPr>
          <p:spPr>
            <a:xfrm>
              <a:off x="1519237" y="1651743"/>
              <a:ext cx="447675" cy="4476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rgbClr val="F9F9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1621221" y="1704975"/>
              <a:ext cx="247650" cy="313481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55152" y="3439758"/>
            <a:ext cx="565200" cy="563259"/>
            <a:chOff x="1519237" y="1651743"/>
            <a:chExt cx="447675" cy="447675"/>
          </a:xfrm>
        </p:grpSpPr>
        <p:sp>
          <p:nvSpPr>
            <p:cNvPr id="20" name="椭圆 19"/>
            <p:cNvSpPr/>
            <p:nvPr/>
          </p:nvSpPr>
          <p:spPr>
            <a:xfrm>
              <a:off x="1519237" y="1651743"/>
              <a:ext cx="447675" cy="4476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rgbClr val="F9F9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1632717" y="1704975"/>
              <a:ext cx="247650" cy="313481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12292" y="3606442"/>
            <a:ext cx="565200" cy="563259"/>
            <a:chOff x="1519237" y="1651743"/>
            <a:chExt cx="447675" cy="447675"/>
          </a:xfrm>
        </p:grpSpPr>
        <p:sp>
          <p:nvSpPr>
            <p:cNvPr id="23" name="椭圆 22"/>
            <p:cNvSpPr/>
            <p:nvPr/>
          </p:nvSpPr>
          <p:spPr>
            <a:xfrm>
              <a:off x="1519237" y="1651743"/>
              <a:ext cx="447675" cy="4476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rgbClr val="F9F9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KSO_Shape"/>
            <p:cNvSpPr>
              <a:spLocks/>
            </p:cNvSpPr>
            <p:nvPr/>
          </p:nvSpPr>
          <p:spPr bwMode="auto">
            <a:xfrm>
              <a:off x="1632717" y="1704975"/>
              <a:ext cx="247650" cy="313481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30335" y="1654108"/>
            <a:ext cx="565200" cy="563259"/>
            <a:chOff x="1519237" y="1651743"/>
            <a:chExt cx="447675" cy="447675"/>
          </a:xfrm>
        </p:grpSpPr>
        <p:sp>
          <p:nvSpPr>
            <p:cNvPr id="26" name="椭圆 25"/>
            <p:cNvSpPr/>
            <p:nvPr/>
          </p:nvSpPr>
          <p:spPr>
            <a:xfrm>
              <a:off x="1519237" y="1651743"/>
              <a:ext cx="447675" cy="4476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rgbClr val="F9F9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KSO_Shape"/>
            <p:cNvSpPr>
              <a:spLocks/>
            </p:cNvSpPr>
            <p:nvPr/>
          </p:nvSpPr>
          <p:spPr bwMode="auto">
            <a:xfrm>
              <a:off x="1621221" y="1704975"/>
              <a:ext cx="247650" cy="313481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982800" y="1175270"/>
            <a:ext cx="565200" cy="563259"/>
            <a:chOff x="1519237" y="1651743"/>
            <a:chExt cx="447675" cy="447675"/>
          </a:xfrm>
        </p:grpSpPr>
        <p:sp>
          <p:nvSpPr>
            <p:cNvPr id="29" name="椭圆 28"/>
            <p:cNvSpPr/>
            <p:nvPr/>
          </p:nvSpPr>
          <p:spPr>
            <a:xfrm>
              <a:off x="1519237" y="1651743"/>
              <a:ext cx="447675" cy="4476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rgbClr val="F9F9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KSO_Shape"/>
            <p:cNvSpPr>
              <a:spLocks/>
            </p:cNvSpPr>
            <p:nvPr/>
          </p:nvSpPr>
          <p:spPr bwMode="auto">
            <a:xfrm>
              <a:off x="1621221" y="1704975"/>
              <a:ext cx="247650" cy="313481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31" name="直接连接符 30"/>
          <p:cNvCxnSpPr>
            <a:stCxn id="17" idx="5"/>
            <a:endCxn id="20" idx="1"/>
          </p:cNvCxnSpPr>
          <p:nvPr/>
        </p:nvCxnSpPr>
        <p:spPr>
          <a:xfrm>
            <a:off x="2459387" y="1955117"/>
            <a:ext cx="1278537" cy="156712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0" idx="5"/>
            <a:endCxn id="23" idx="2"/>
          </p:cNvCxnSpPr>
          <p:nvPr/>
        </p:nvCxnSpPr>
        <p:spPr>
          <a:xfrm flipV="1">
            <a:off x="4137580" y="3888072"/>
            <a:ext cx="2174712" cy="3245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23" idx="7"/>
            <a:endCxn id="26" idx="3"/>
          </p:cNvCxnSpPr>
          <p:nvPr/>
        </p:nvCxnSpPr>
        <p:spPr>
          <a:xfrm flipV="1">
            <a:off x="6794720" y="2134880"/>
            <a:ext cx="1418387" cy="155404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0" idx="7"/>
            <a:endCxn id="26" idx="2"/>
          </p:cNvCxnSpPr>
          <p:nvPr/>
        </p:nvCxnSpPr>
        <p:spPr>
          <a:xfrm flipV="1">
            <a:off x="4137580" y="1935738"/>
            <a:ext cx="3992755" cy="15865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6"/>
            <a:endCxn id="23" idx="1"/>
          </p:cNvCxnSpPr>
          <p:nvPr/>
        </p:nvCxnSpPr>
        <p:spPr>
          <a:xfrm>
            <a:off x="2542159" y="1755975"/>
            <a:ext cx="3852905" cy="193295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6" idx="6"/>
            <a:endCxn id="29" idx="2"/>
          </p:cNvCxnSpPr>
          <p:nvPr/>
        </p:nvCxnSpPr>
        <p:spPr>
          <a:xfrm flipV="1">
            <a:off x="8695535" y="1456900"/>
            <a:ext cx="1287265" cy="47883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23" idx="6"/>
            <a:endCxn id="29" idx="3"/>
          </p:cNvCxnSpPr>
          <p:nvPr/>
        </p:nvCxnSpPr>
        <p:spPr>
          <a:xfrm flipV="1">
            <a:off x="6877492" y="1656042"/>
            <a:ext cx="3188080" cy="223203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169708" y="5636647"/>
            <a:ext cx="8736417" cy="391425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169708" y="4863839"/>
            <a:ext cx="8736417" cy="7059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400" b="1" kern="1000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277837" y="5061674"/>
            <a:ext cx="745200" cy="744037"/>
            <a:chOff x="625003" y="5195170"/>
            <a:chExt cx="447675" cy="447675"/>
          </a:xfrm>
        </p:grpSpPr>
        <p:sp>
          <p:nvSpPr>
            <p:cNvPr id="39" name="椭圆 38"/>
            <p:cNvSpPr/>
            <p:nvPr userDrawn="1"/>
          </p:nvSpPr>
          <p:spPr>
            <a:xfrm>
              <a:off x="625003" y="5195170"/>
              <a:ext cx="447675" cy="4476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rgbClr val="F9F9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KSO_Shape"/>
            <p:cNvSpPr>
              <a:spLocks/>
            </p:cNvSpPr>
            <p:nvPr userDrawn="1"/>
          </p:nvSpPr>
          <p:spPr bwMode="auto">
            <a:xfrm>
              <a:off x="715491" y="5248402"/>
              <a:ext cx="247650" cy="313481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290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0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1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5"/>
            <a:ext cx="118251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3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45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6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6" y="2108202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2558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4" y="1244603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06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6" y="220027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09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07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0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1" y="21336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2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38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orldNetwork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32600" r="5204" b="45000"/>
          <a:stretch/>
        </p:blipFill>
        <p:spPr bwMode="auto">
          <a:xfrm>
            <a:off x="-12699" y="-19051"/>
            <a:ext cx="122047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-12699" y="-19052"/>
            <a:ext cx="12204700" cy="1066801"/>
          </a:xfrm>
          <a:prstGeom prst="rect">
            <a:avLst/>
          </a:prstGeom>
          <a:solidFill>
            <a:srgbClr val="0080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82AC-A061-40AB-B260-1ED2F18D40E4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D70D-E4F0-44F0-B529-E002556E45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22300" y="1123951"/>
            <a:ext cx="10954459" cy="521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2301" y="175819"/>
            <a:ext cx="1095445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60000"/>
        <a:buFont typeface="Wingdings" panose="05000000000000000000" pitchFamily="2" charset="2"/>
        <a:buChar char="m"/>
        <a:defRPr lang="zh-CN" altLang="en-US" sz="28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2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13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image" Target="../media/image15.png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2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2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69708" y="6187440"/>
            <a:ext cx="8736417" cy="391425"/>
          </a:xfrm>
        </p:spPr>
        <p:txBody>
          <a:bodyPr/>
          <a:lstStyle/>
          <a:p>
            <a:r>
              <a:rPr lang="de-DE" altLang="zh-CN" dirty="0"/>
              <a:t>F. </a:t>
            </a:r>
            <a:r>
              <a:rPr lang="de-DE" altLang="zh-CN" dirty="0" smtClean="0"/>
              <a:t>Fischer, </a:t>
            </a:r>
            <a:r>
              <a:rPr lang="de-DE" altLang="zh-CN" dirty="0"/>
              <a:t>J. Bruhn, C. Gra¨sel, H. Mandl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9708" y="3459480"/>
            <a:ext cx="9824172" cy="27279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0" dirty="0"/>
              <a:t>Fostering collaborative knowledge </a:t>
            </a:r>
            <a:r>
              <a:rPr lang="en-US" altLang="zh-CN" b="0" dirty="0" smtClean="0"/>
              <a:t>construction with </a:t>
            </a:r>
            <a:r>
              <a:rPr lang="en-US" altLang="zh-CN" b="0" dirty="0"/>
              <a:t>visualization </a:t>
            </a:r>
            <a:r>
              <a:rPr lang="en-US" altLang="zh-CN" b="0" dirty="0" smtClean="0"/>
              <a:t>tools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30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effectLst/>
                <a:latin typeface="+mn-lt"/>
              </a:rPr>
              <a:t>Processes of collaborative knowledge construction and cooperative learning </a:t>
            </a:r>
            <a:r>
              <a:rPr lang="en-US" altLang="zh-CN" sz="2800" dirty="0" smtClean="0">
                <a:effectLst/>
                <a:latin typeface="+mn-lt"/>
              </a:rPr>
              <a:t>outcomes</a:t>
            </a:r>
            <a:endParaRPr lang="zh-CN" altLang="en-US" sz="2800" dirty="0">
              <a:effectLst/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826769"/>
          </a:xfrm>
        </p:spPr>
        <p:txBody>
          <a:bodyPr/>
          <a:lstStyle/>
          <a:p>
            <a:r>
              <a:rPr lang="en-US" altLang="zh-CN" dirty="0" smtClean="0"/>
              <a:t>2. Cooperative </a:t>
            </a:r>
            <a:r>
              <a:rPr lang="en-US" altLang="zh-CN" dirty="0"/>
              <a:t>learning outcome</a:t>
            </a:r>
            <a:endParaRPr lang="zh-CN" altLang="en-US" dirty="0"/>
          </a:p>
        </p:txBody>
      </p:sp>
      <p:sp>
        <p:nvSpPr>
          <p:cNvPr id="8" name="MH_Text_1"/>
          <p:cNvSpPr/>
          <p:nvPr>
            <p:custDataLst>
              <p:tags r:id="rId1"/>
            </p:custDataLst>
          </p:nvPr>
        </p:nvSpPr>
        <p:spPr>
          <a:xfrm>
            <a:off x="2478479" y="1859280"/>
            <a:ext cx="8442960" cy="1722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Questions about the degree in which individuals benefit differently from cooperation have seldom been raised.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istrator\桌面\问号-3D小人\问号-3D小人\问号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1" y="3346450"/>
            <a:ext cx="44148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effectLst/>
                <a:latin typeface="+mn-lt"/>
              </a:rPr>
              <a:t>Processes of collaborative knowledge construction and cooperative learning </a:t>
            </a:r>
            <a:r>
              <a:rPr lang="en-US" altLang="zh-CN" sz="2800" dirty="0" smtClean="0">
                <a:effectLst/>
                <a:latin typeface="+mn-lt"/>
              </a:rPr>
              <a:t>outcomes</a:t>
            </a:r>
            <a:endParaRPr lang="zh-CN" altLang="en-US" sz="2800" dirty="0">
              <a:effectLst/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826769"/>
          </a:xfrm>
        </p:spPr>
        <p:txBody>
          <a:bodyPr/>
          <a:lstStyle/>
          <a:p>
            <a:r>
              <a:rPr lang="en-US" altLang="zh-CN" dirty="0" smtClean="0"/>
              <a:t>2. Cooperative </a:t>
            </a:r>
            <a:r>
              <a:rPr lang="en-US" altLang="zh-CN" dirty="0"/>
              <a:t>learning outcome</a:t>
            </a:r>
            <a:endParaRPr lang="zh-CN" altLang="en-US" dirty="0"/>
          </a:p>
        </p:txBody>
      </p:sp>
      <p:sp>
        <p:nvSpPr>
          <p:cNvPr id="9" name="MH_Other_1"/>
          <p:cNvSpPr/>
          <p:nvPr>
            <p:custDataLst>
              <p:tags r:id="rId1"/>
            </p:custDataLst>
          </p:nvPr>
        </p:nvSpPr>
        <p:spPr>
          <a:xfrm>
            <a:off x="5645150" y="3332163"/>
            <a:ext cx="1003300" cy="10033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Other_2"/>
          <p:cNvSpPr/>
          <p:nvPr>
            <p:custDataLst>
              <p:tags r:id="rId2"/>
            </p:custDataLst>
          </p:nvPr>
        </p:nvSpPr>
        <p:spPr>
          <a:xfrm>
            <a:off x="5734627" y="3421672"/>
            <a:ext cx="825557" cy="82555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MH_Other_3"/>
          <p:cNvSpPr/>
          <p:nvPr>
            <p:custDataLst>
              <p:tags r:id="rId3"/>
            </p:custDataLst>
          </p:nvPr>
        </p:nvSpPr>
        <p:spPr>
          <a:xfrm>
            <a:off x="6704013" y="3406776"/>
            <a:ext cx="190500" cy="855663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" fmla="*/ 0 w 202450"/>
              <a:gd name="connsiteY0" fmla="*/ 0 h 904875"/>
              <a:gd name="connsiteX1" fmla="*/ 202407 w 202450"/>
              <a:gd name="connsiteY1" fmla="*/ 471488 h 904875"/>
              <a:gd name="connsiteX2" fmla="*/ 14288 w 202450"/>
              <a:gd name="connsiteY2" fmla="*/ 904875 h 904875"/>
              <a:gd name="connsiteX0" fmla="*/ 0 w 202558"/>
              <a:gd name="connsiteY0" fmla="*/ 0 h 904875"/>
              <a:gd name="connsiteX1" fmla="*/ 202407 w 202558"/>
              <a:gd name="connsiteY1" fmla="*/ 471488 h 904875"/>
              <a:gd name="connsiteX2" fmla="*/ 14288 w 202558"/>
              <a:gd name="connsiteY2" fmla="*/ 904875 h 904875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798"/>
              <a:gd name="connsiteY0" fmla="*/ 0 h 916781"/>
              <a:gd name="connsiteX1" fmla="*/ 204788 w 204798"/>
              <a:gd name="connsiteY1" fmla="*/ 464344 h 916781"/>
              <a:gd name="connsiteX2" fmla="*/ 7144 w 204798"/>
              <a:gd name="connsiteY2" fmla="*/ 916781 h 916781"/>
              <a:gd name="connsiteX0" fmla="*/ 0 w 204800"/>
              <a:gd name="connsiteY0" fmla="*/ 0 h 916781"/>
              <a:gd name="connsiteX1" fmla="*/ 204788 w 204800"/>
              <a:gd name="connsiteY1" fmla="*/ 464344 h 916781"/>
              <a:gd name="connsiteX2" fmla="*/ 7144 w 204800"/>
              <a:gd name="connsiteY2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2" name="MH_Other_4"/>
          <p:cNvCxnSpPr/>
          <p:nvPr>
            <p:custDataLst>
              <p:tags r:id="rId4"/>
            </p:custDataLst>
          </p:nvPr>
        </p:nvCxnSpPr>
        <p:spPr>
          <a:xfrm>
            <a:off x="6892925" y="3832225"/>
            <a:ext cx="215900" cy="0"/>
          </a:xfrm>
          <a:prstGeom prst="line">
            <a:avLst/>
          </a:prstGeom>
          <a:ln w="254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_5"/>
          <p:cNvSpPr/>
          <p:nvPr>
            <p:custDataLst>
              <p:tags r:id="rId5"/>
            </p:custDataLst>
          </p:nvPr>
        </p:nvSpPr>
        <p:spPr>
          <a:xfrm>
            <a:off x="6834189" y="3773489"/>
            <a:ext cx="117475" cy="1174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Other_6"/>
          <p:cNvSpPr/>
          <p:nvPr>
            <p:custDataLst>
              <p:tags r:id="rId6"/>
            </p:custDataLst>
          </p:nvPr>
        </p:nvSpPr>
        <p:spPr>
          <a:xfrm>
            <a:off x="5940425" y="3690939"/>
            <a:ext cx="412750" cy="282575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Other_7"/>
          <p:cNvSpPr/>
          <p:nvPr>
            <p:custDataLst>
              <p:tags r:id="rId7"/>
            </p:custDataLst>
          </p:nvPr>
        </p:nvSpPr>
        <p:spPr>
          <a:xfrm flipH="1">
            <a:off x="5557838" y="1920876"/>
            <a:ext cx="1001712" cy="1001713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8"/>
          <p:cNvSpPr/>
          <p:nvPr>
            <p:custDataLst>
              <p:tags r:id="rId8"/>
            </p:custDataLst>
          </p:nvPr>
        </p:nvSpPr>
        <p:spPr>
          <a:xfrm flipH="1">
            <a:off x="5645856" y="2008883"/>
            <a:ext cx="825557" cy="82555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9"/>
          <p:cNvSpPr/>
          <p:nvPr>
            <p:custDataLst>
              <p:tags r:id="rId9"/>
            </p:custDataLst>
          </p:nvPr>
        </p:nvSpPr>
        <p:spPr>
          <a:xfrm flipH="1">
            <a:off x="5310189" y="1993901"/>
            <a:ext cx="192087" cy="855663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" fmla="*/ 0 w 202450"/>
              <a:gd name="connsiteY0" fmla="*/ 0 h 904875"/>
              <a:gd name="connsiteX1" fmla="*/ 202407 w 202450"/>
              <a:gd name="connsiteY1" fmla="*/ 471488 h 904875"/>
              <a:gd name="connsiteX2" fmla="*/ 14288 w 202450"/>
              <a:gd name="connsiteY2" fmla="*/ 904875 h 904875"/>
              <a:gd name="connsiteX0" fmla="*/ 0 w 202558"/>
              <a:gd name="connsiteY0" fmla="*/ 0 h 904875"/>
              <a:gd name="connsiteX1" fmla="*/ 202407 w 202558"/>
              <a:gd name="connsiteY1" fmla="*/ 471488 h 904875"/>
              <a:gd name="connsiteX2" fmla="*/ 14288 w 202558"/>
              <a:gd name="connsiteY2" fmla="*/ 904875 h 904875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798"/>
              <a:gd name="connsiteY0" fmla="*/ 0 h 916781"/>
              <a:gd name="connsiteX1" fmla="*/ 204788 w 204798"/>
              <a:gd name="connsiteY1" fmla="*/ 464344 h 916781"/>
              <a:gd name="connsiteX2" fmla="*/ 7144 w 204798"/>
              <a:gd name="connsiteY2" fmla="*/ 916781 h 916781"/>
              <a:gd name="connsiteX0" fmla="*/ 0 w 204800"/>
              <a:gd name="connsiteY0" fmla="*/ 0 h 916781"/>
              <a:gd name="connsiteX1" fmla="*/ 204788 w 204800"/>
              <a:gd name="connsiteY1" fmla="*/ 464344 h 916781"/>
              <a:gd name="connsiteX2" fmla="*/ 7144 w 204800"/>
              <a:gd name="connsiteY2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8" name="MH_Other_10"/>
          <p:cNvCxnSpPr/>
          <p:nvPr>
            <p:custDataLst>
              <p:tags r:id="rId10"/>
            </p:custDataLst>
          </p:nvPr>
        </p:nvCxnSpPr>
        <p:spPr>
          <a:xfrm flipH="1">
            <a:off x="5097463" y="2419350"/>
            <a:ext cx="215900" cy="0"/>
          </a:xfrm>
          <a:prstGeom prst="line">
            <a:avLst/>
          </a:prstGeom>
          <a:ln w="25400">
            <a:solidFill>
              <a:schemeClr val="accent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11"/>
          <p:cNvSpPr/>
          <p:nvPr>
            <p:custDataLst>
              <p:tags r:id="rId11"/>
            </p:custDataLst>
          </p:nvPr>
        </p:nvSpPr>
        <p:spPr>
          <a:xfrm flipH="1">
            <a:off x="5254626" y="2360614"/>
            <a:ext cx="117475" cy="1174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MH_Other_12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872163" y="2260601"/>
            <a:ext cx="373062" cy="37306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MH_Other_13"/>
          <p:cNvSpPr/>
          <p:nvPr>
            <p:custDataLst>
              <p:tags r:id="rId13"/>
            </p:custDataLst>
          </p:nvPr>
        </p:nvSpPr>
        <p:spPr>
          <a:xfrm flipH="1">
            <a:off x="5557838" y="4725988"/>
            <a:ext cx="1001712" cy="10033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MH_Other_14"/>
          <p:cNvSpPr/>
          <p:nvPr>
            <p:custDataLst>
              <p:tags r:id="rId14"/>
            </p:custDataLst>
          </p:nvPr>
        </p:nvSpPr>
        <p:spPr>
          <a:xfrm flipH="1">
            <a:off x="5645856" y="4814487"/>
            <a:ext cx="825557" cy="82555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MH_Other_15"/>
          <p:cNvSpPr/>
          <p:nvPr>
            <p:custDataLst>
              <p:tags r:id="rId15"/>
            </p:custDataLst>
          </p:nvPr>
        </p:nvSpPr>
        <p:spPr>
          <a:xfrm flipH="1">
            <a:off x="5310189" y="4800601"/>
            <a:ext cx="192087" cy="854075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" fmla="*/ 0 w 202450"/>
              <a:gd name="connsiteY0" fmla="*/ 0 h 904875"/>
              <a:gd name="connsiteX1" fmla="*/ 202407 w 202450"/>
              <a:gd name="connsiteY1" fmla="*/ 471488 h 904875"/>
              <a:gd name="connsiteX2" fmla="*/ 14288 w 202450"/>
              <a:gd name="connsiteY2" fmla="*/ 904875 h 904875"/>
              <a:gd name="connsiteX0" fmla="*/ 0 w 202558"/>
              <a:gd name="connsiteY0" fmla="*/ 0 h 904875"/>
              <a:gd name="connsiteX1" fmla="*/ 202407 w 202558"/>
              <a:gd name="connsiteY1" fmla="*/ 471488 h 904875"/>
              <a:gd name="connsiteX2" fmla="*/ 14288 w 202558"/>
              <a:gd name="connsiteY2" fmla="*/ 904875 h 904875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798"/>
              <a:gd name="connsiteY0" fmla="*/ 0 h 916781"/>
              <a:gd name="connsiteX1" fmla="*/ 204788 w 204798"/>
              <a:gd name="connsiteY1" fmla="*/ 464344 h 916781"/>
              <a:gd name="connsiteX2" fmla="*/ 7144 w 204798"/>
              <a:gd name="connsiteY2" fmla="*/ 916781 h 916781"/>
              <a:gd name="connsiteX0" fmla="*/ 0 w 204800"/>
              <a:gd name="connsiteY0" fmla="*/ 0 h 916781"/>
              <a:gd name="connsiteX1" fmla="*/ 204788 w 204800"/>
              <a:gd name="connsiteY1" fmla="*/ 464344 h 916781"/>
              <a:gd name="connsiteX2" fmla="*/ 7144 w 204800"/>
              <a:gd name="connsiteY2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chemeClr val="accent3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5" name="MH_Other_16"/>
          <p:cNvCxnSpPr/>
          <p:nvPr>
            <p:custDataLst>
              <p:tags r:id="rId16"/>
            </p:custDataLst>
          </p:nvPr>
        </p:nvCxnSpPr>
        <p:spPr>
          <a:xfrm flipH="1">
            <a:off x="5097463" y="5224463"/>
            <a:ext cx="215900" cy="0"/>
          </a:xfrm>
          <a:prstGeom prst="line">
            <a:avLst/>
          </a:prstGeom>
          <a:ln w="25400">
            <a:solidFill>
              <a:schemeClr val="accent3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_17"/>
          <p:cNvSpPr/>
          <p:nvPr>
            <p:custDataLst>
              <p:tags r:id="rId17"/>
            </p:custDataLst>
          </p:nvPr>
        </p:nvSpPr>
        <p:spPr>
          <a:xfrm flipH="1">
            <a:off x="5254626" y="5165726"/>
            <a:ext cx="117475" cy="1174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MH_Other_18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872163" y="5065713"/>
            <a:ext cx="373062" cy="374650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03606" y="4823192"/>
            <a:ext cx="4101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/>
              <a:t>intra-dyadic knowledge convergence/divergence </a:t>
            </a:r>
            <a:r>
              <a:rPr lang="en-US" altLang="zh-CN" sz="2400" dirty="0"/>
              <a:t>effects</a:t>
            </a:r>
            <a:endParaRPr lang="en-US" altLang="zh-CN" sz="2400" dirty="0"/>
          </a:p>
        </p:txBody>
      </p:sp>
      <p:sp>
        <p:nvSpPr>
          <p:cNvPr id="31" name="矩形 30"/>
          <p:cNvSpPr/>
          <p:nvPr/>
        </p:nvSpPr>
        <p:spPr>
          <a:xfrm>
            <a:off x="1407243" y="2027141"/>
            <a:ext cx="3659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 smtClean="0"/>
              <a:t>collaborative </a:t>
            </a:r>
            <a:r>
              <a:rPr lang="en-US" altLang="zh-CN" sz="2400" dirty="0"/>
              <a:t>outcome measures </a:t>
            </a:r>
            <a:endParaRPr lang="en-US" altLang="zh-CN" sz="2400" dirty="0"/>
          </a:p>
        </p:txBody>
      </p:sp>
      <p:sp>
        <p:nvSpPr>
          <p:cNvPr id="32" name="矩形 31"/>
          <p:cNvSpPr/>
          <p:nvPr/>
        </p:nvSpPr>
        <p:spPr>
          <a:xfrm>
            <a:off x="7167561" y="3588049"/>
            <a:ext cx="406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the group-to-individual transfer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65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7987684" y="1"/>
            <a:ext cx="2268836" cy="4508927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en-US" altLang="zh-CN" sz="28700" spc="400" dirty="0"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ea typeface="Orbitron" panose="02000000000000000000" pitchFamily="2" charset="0"/>
              </a:rPr>
              <a:t>2</a:t>
            </a:r>
            <a:endParaRPr lang="zh-CN" altLang="en-US" sz="28700" spc="400" dirty="0">
              <a:blipFill dpi="0" rotWithShape="1">
                <a:blip r:embed="rId7"/>
                <a:srcRect/>
                <a:stretch>
                  <a:fillRect/>
                </a:stretch>
              </a:blipFill>
              <a:latin typeface="Impact" panose="020B0806030902050204" pitchFamily="34" charset="0"/>
              <a:ea typeface="Orbitron" panose="02000000000000000000" pitchFamily="2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6479256" y="3176993"/>
            <a:ext cx="2053767" cy="64633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en-US" altLang="zh-CN" sz="3600" spc="400" dirty="0">
                <a:solidFill>
                  <a:schemeClr val="accent1"/>
                </a:solidFill>
                <a:latin typeface="Impact" panose="020B0806030902050204" pitchFamily="34" charset="0"/>
                <a:ea typeface="华文隶书" panose="02010800040101010101" pitchFamily="2" charset="-122"/>
                <a:cs typeface="Microsoft New Tai Lue" panose="020B0502040204020203" pitchFamily="34" charset="0"/>
              </a:rPr>
              <a:t>Chapter</a:t>
            </a:r>
            <a:endParaRPr lang="zh-CN" altLang="en-US" sz="3600" spc="400" dirty="0">
              <a:solidFill>
                <a:schemeClr val="accent1"/>
              </a:solidFill>
              <a:latin typeface="Impact" panose="020B0806030902050204" pitchFamily="34" charset="0"/>
              <a:ea typeface="华文隶书" panose="02010800040101010101" pitchFamily="2" charset="-122"/>
              <a:cs typeface="Microsoft New Tai Lue" panose="020B0502040204020203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600200" y="4378870"/>
            <a:ext cx="7842504" cy="234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Fostering collaborative construction of knowledge with visualization techniques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5"/>
            </p:custDataLst>
          </p:nvPr>
        </p:nvCxnSpPr>
        <p:spPr>
          <a:xfrm>
            <a:off x="1322832" y="4119789"/>
            <a:ext cx="7992000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899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effectLst/>
              </a:rPr>
              <a:t>Fostering collaborative construction of knowledge with visualization techniques</a:t>
            </a:r>
            <a:endParaRPr lang="zh-CN" altLang="en-US" sz="2800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1" y="1855471"/>
            <a:ext cx="10954459" cy="3265169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Different forms of support for the collaborative construction of knowledge have been developed and evaluated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They often include scenarios, scripts or roles. Interestingly, most approaches are content-unspecific, i.e. they include formalisms which do not take the content of the learning environment into consideration. 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2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effectLst/>
              </a:rPr>
              <a:t>Fostering collaborative construction of knowledge with visualization techniques</a:t>
            </a:r>
            <a:endParaRPr lang="zh-CN" altLang="en-US" sz="2800" dirty="0">
              <a:effectLst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22300" y="2225041"/>
            <a:ext cx="10954459" cy="438911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1. To what extent can processes of collaborative knowledge construction be supported by content-specific visualization? </a:t>
            </a:r>
            <a:endParaRPr lang="en-US" altLang="zh-CN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. To what extent can the cooperative learning outcome be improved with content specific visualization? </a:t>
            </a:r>
            <a:endParaRPr lang="zh-CN" altLang="zh-CN" dirty="0">
              <a:solidFill>
                <a:schemeClr val="tx1"/>
              </a:solidFill>
              <a:latin typeface="+mn-lt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3. To what extent does content-specific visualization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influence</a:t>
            </a:r>
          </a:p>
          <a:p>
            <a:pPr marL="715963" lvl="1" indent="0"/>
            <a:r>
              <a:rPr lang="en-US" altLang="zh-CN" sz="2400" dirty="0" smtClean="0">
                <a:latin typeface="+mn-lt"/>
              </a:rPr>
              <a:t>(</a:t>
            </a:r>
            <a:r>
              <a:rPr lang="en-US" altLang="zh-CN" sz="2400" dirty="0">
                <a:latin typeface="+mn-lt"/>
              </a:rPr>
              <a:t>a) the group-to-individual </a:t>
            </a:r>
            <a:r>
              <a:rPr lang="en-US" altLang="zh-CN" sz="2400" dirty="0" smtClean="0">
                <a:latin typeface="+mn-lt"/>
              </a:rPr>
              <a:t>transfer</a:t>
            </a:r>
          </a:p>
          <a:p>
            <a:pPr marL="715963" lvl="1" indent="0">
              <a:tabLst>
                <a:tab pos="625475" algn="l"/>
              </a:tabLst>
            </a:pPr>
            <a:r>
              <a:rPr lang="en-US" altLang="zh-CN" sz="2400" dirty="0" smtClean="0">
                <a:latin typeface="+mn-lt"/>
              </a:rPr>
              <a:t>(</a:t>
            </a:r>
            <a:r>
              <a:rPr lang="en-US" altLang="zh-CN" sz="2400" dirty="0">
                <a:latin typeface="+mn-lt"/>
              </a:rPr>
              <a:t>b) the intra-dyadic divergence of learning partners in the group-to-individual transfer?</a:t>
            </a:r>
            <a:endParaRPr lang="zh-CN" altLang="zh-CN" sz="2400" dirty="0">
              <a:latin typeface="+mn-lt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300" y="1336825"/>
            <a:ext cx="821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0" dirty="0" smtClean="0">
                <a:cs typeface="Times New Roman" panose="02020603050405020304" pitchFamily="18" charset="0"/>
              </a:rPr>
              <a:t>The authors examined </a:t>
            </a:r>
            <a:r>
              <a:rPr lang="en-US" altLang="zh-CN" sz="2800" kern="0" dirty="0">
                <a:cs typeface="Times New Roman" panose="02020603050405020304" pitchFamily="18" charset="0"/>
              </a:rPr>
              <a:t>the following research questions: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05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7987684" y="1"/>
            <a:ext cx="2268836" cy="4508927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en-US" altLang="zh-CN" sz="28700" spc="400" dirty="0"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ea typeface="Orbitron" panose="02000000000000000000" pitchFamily="2" charset="0"/>
              </a:rPr>
              <a:t>3</a:t>
            </a:r>
            <a:endParaRPr lang="zh-CN" altLang="en-US" sz="28700" spc="400" dirty="0">
              <a:blipFill dpi="0" rotWithShape="1">
                <a:blip r:embed="rId7"/>
                <a:srcRect/>
                <a:stretch>
                  <a:fillRect/>
                </a:stretch>
              </a:blipFill>
              <a:latin typeface="Impact" panose="020B0806030902050204" pitchFamily="34" charset="0"/>
              <a:ea typeface="Orbitron" panose="02000000000000000000" pitchFamily="2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6479256" y="3176993"/>
            <a:ext cx="2053767" cy="64633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en-US" altLang="zh-CN" sz="3600" spc="400" dirty="0">
                <a:solidFill>
                  <a:schemeClr val="accent1"/>
                </a:solidFill>
                <a:latin typeface="Impact" panose="020B0806030902050204" pitchFamily="34" charset="0"/>
                <a:ea typeface="华文隶书" panose="02010800040101010101" pitchFamily="2" charset="-122"/>
                <a:cs typeface="Microsoft New Tai Lue" panose="020B0502040204020203" pitchFamily="34" charset="0"/>
              </a:rPr>
              <a:t>Chapter</a:t>
            </a:r>
            <a:endParaRPr lang="zh-CN" altLang="en-US" sz="3600" spc="400" dirty="0">
              <a:solidFill>
                <a:schemeClr val="accent1"/>
              </a:solidFill>
              <a:latin typeface="Impact" panose="020B0806030902050204" pitchFamily="34" charset="0"/>
              <a:ea typeface="华文隶书" panose="02010800040101010101" pitchFamily="2" charset="-122"/>
              <a:cs typeface="Microsoft New Tai Lue" panose="020B0502040204020203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600200" y="4378870"/>
            <a:ext cx="7842504" cy="234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Method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5"/>
            </p:custDataLst>
          </p:nvPr>
        </p:nvCxnSpPr>
        <p:spPr>
          <a:xfrm>
            <a:off x="1322832" y="4119789"/>
            <a:ext cx="7992000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28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1.Participants</a:t>
            </a:r>
          </a:p>
          <a:p>
            <a:pPr marL="715963" lvl="1" indent="3667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lt"/>
              </a:rPr>
              <a:t>Students </a:t>
            </a:r>
            <a:r>
              <a:rPr lang="en-US" altLang="zh-CN" sz="2400" dirty="0" smtClean="0">
                <a:latin typeface="+mn-lt"/>
              </a:rPr>
              <a:t>:32</a:t>
            </a:r>
          </a:p>
          <a:p>
            <a:pPr marL="715963" lvl="1" indent="3667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lt"/>
              </a:rPr>
              <a:t>3rd to 5th semester at the University of Munich</a:t>
            </a:r>
            <a:endParaRPr lang="zh-CN" altLang="en-US" sz="2400" dirty="0">
              <a:latin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3363539"/>
            <a:ext cx="4376937" cy="297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/>
          <a:lstStyle/>
          <a:p>
            <a:r>
              <a:rPr lang="en-US" altLang="zh-CN" dirty="0" smtClean="0"/>
              <a:t>2.Design </a:t>
            </a:r>
            <a:r>
              <a:rPr lang="en-US" altLang="zh-CN" dirty="0"/>
              <a:t>and course of the </a:t>
            </a:r>
            <a:r>
              <a:rPr lang="en-US" altLang="zh-CN" dirty="0" smtClean="0"/>
              <a:t>study</a:t>
            </a:r>
          </a:p>
        </p:txBody>
      </p:sp>
      <p:sp>
        <p:nvSpPr>
          <p:cNvPr id="5" name="MH_Other_1"/>
          <p:cNvSpPr/>
          <p:nvPr/>
        </p:nvSpPr>
        <p:spPr>
          <a:xfrm>
            <a:off x="2084071" y="2078038"/>
            <a:ext cx="1655763" cy="1452563"/>
          </a:xfrm>
          <a:custGeom>
            <a:avLst/>
            <a:gdLst>
              <a:gd name="connsiteX0" fmla="*/ 463709 w 1872000"/>
              <a:gd name="connsiteY0" fmla="*/ 0 h 1642242"/>
              <a:gd name="connsiteX1" fmla="*/ 1408291 w 1872000"/>
              <a:gd name="connsiteY1" fmla="*/ 0 h 1642242"/>
              <a:gd name="connsiteX2" fmla="*/ 1459327 w 1872000"/>
              <a:gd name="connsiteY2" fmla="*/ 31542 h 1642242"/>
              <a:gd name="connsiteX3" fmla="*/ 1518577 w 1872000"/>
              <a:gd name="connsiteY3" fmla="*/ 81274 h 1642242"/>
              <a:gd name="connsiteX4" fmla="*/ 1870181 w 1872000"/>
              <a:gd name="connsiteY4" fmla="*/ 784484 h 1642242"/>
              <a:gd name="connsiteX5" fmla="*/ 1872000 w 1872000"/>
              <a:gd name="connsiteY5" fmla="*/ 821121 h 1642242"/>
              <a:gd name="connsiteX6" fmla="*/ 1870181 w 1872000"/>
              <a:gd name="connsiteY6" fmla="*/ 857758 h 1642242"/>
              <a:gd name="connsiteX7" fmla="*/ 1518577 w 1872000"/>
              <a:gd name="connsiteY7" fmla="*/ 1560969 h 1642242"/>
              <a:gd name="connsiteX8" fmla="*/ 1459327 w 1872000"/>
              <a:gd name="connsiteY8" fmla="*/ 1610700 h 1642242"/>
              <a:gd name="connsiteX9" fmla="*/ 1408291 w 1872000"/>
              <a:gd name="connsiteY9" fmla="*/ 1642242 h 1642242"/>
              <a:gd name="connsiteX10" fmla="*/ 463709 w 1872000"/>
              <a:gd name="connsiteY10" fmla="*/ 1642242 h 1642242"/>
              <a:gd name="connsiteX11" fmla="*/ 412673 w 1872000"/>
              <a:gd name="connsiteY11" fmla="*/ 1610700 h 1642242"/>
              <a:gd name="connsiteX12" fmla="*/ 353425 w 1872000"/>
              <a:gd name="connsiteY12" fmla="*/ 1560970 h 1642242"/>
              <a:gd name="connsiteX13" fmla="*/ 1819 w 1872000"/>
              <a:gd name="connsiteY13" fmla="*/ 857758 h 1642242"/>
              <a:gd name="connsiteX14" fmla="*/ 0 w 1872000"/>
              <a:gd name="connsiteY14" fmla="*/ 821121 h 1642242"/>
              <a:gd name="connsiteX15" fmla="*/ 1819 w 1872000"/>
              <a:gd name="connsiteY15" fmla="*/ 784484 h 1642242"/>
              <a:gd name="connsiteX16" fmla="*/ 353425 w 1872000"/>
              <a:gd name="connsiteY16" fmla="*/ 81272 h 1642242"/>
              <a:gd name="connsiteX17" fmla="*/ 412673 w 1872000"/>
              <a:gd name="connsiteY17" fmla="*/ 31542 h 164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2000" h="1642242">
                <a:moveTo>
                  <a:pt x="463709" y="0"/>
                </a:moveTo>
                <a:lnTo>
                  <a:pt x="1408291" y="0"/>
                </a:lnTo>
                <a:lnTo>
                  <a:pt x="1459327" y="31542"/>
                </a:lnTo>
                <a:lnTo>
                  <a:pt x="1518577" y="81274"/>
                </a:lnTo>
                <a:lnTo>
                  <a:pt x="1870181" y="784484"/>
                </a:lnTo>
                <a:lnTo>
                  <a:pt x="1872000" y="821121"/>
                </a:lnTo>
                <a:lnTo>
                  <a:pt x="1870181" y="857758"/>
                </a:lnTo>
                <a:lnTo>
                  <a:pt x="1518577" y="1560969"/>
                </a:lnTo>
                <a:lnTo>
                  <a:pt x="1459327" y="1610700"/>
                </a:lnTo>
                <a:lnTo>
                  <a:pt x="1408291" y="1642242"/>
                </a:lnTo>
                <a:lnTo>
                  <a:pt x="463709" y="1642242"/>
                </a:lnTo>
                <a:lnTo>
                  <a:pt x="412673" y="1610700"/>
                </a:lnTo>
                <a:lnTo>
                  <a:pt x="353425" y="1560970"/>
                </a:lnTo>
                <a:lnTo>
                  <a:pt x="1819" y="857758"/>
                </a:lnTo>
                <a:lnTo>
                  <a:pt x="0" y="821121"/>
                </a:lnTo>
                <a:lnTo>
                  <a:pt x="1819" y="784484"/>
                </a:lnTo>
                <a:lnTo>
                  <a:pt x="353425" y="81272"/>
                </a:lnTo>
                <a:lnTo>
                  <a:pt x="412673" y="3154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333333"/>
              </a:solidFill>
            </a:endParaRPr>
          </a:p>
        </p:txBody>
      </p:sp>
      <p:sp>
        <p:nvSpPr>
          <p:cNvPr id="6" name="MH_SubTitle_1"/>
          <p:cNvSpPr/>
          <p:nvPr/>
        </p:nvSpPr>
        <p:spPr>
          <a:xfrm>
            <a:off x="2282509" y="2251075"/>
            <a:ext cx="1258887" cy="1104900"/>
          </a:xfrm>
          <a:custGeom>
            <a:avLst/>
            <a:gdLst>
              <a:gd name="connsiteX0" fmla="*/ 463709 w 1872000"/>
              <a:gd name="connsiteY0" fmla="*/ 0 h 1642242"/>
              <a:gd name="connsiteX1" fmla="*/ 1408291 w 1872000"/>
              <a:gd name="connsiteY1" fmla="*/ 0 h 1642242"/>
              <a:gd name="connsiteX2" fmla="*/ 1459327 w 1872000"/>
              <a:gd name="connsiteY2" fmla="*/ 31542 h 1642242"/>
              <a:gd name="connsiteX3" fmla="*/ 1518577 w 1872000"/>
              <a:gd name="connsiteY3" fmla="*/ 81274 h 1642242"/>
              <a:gd name="connsiteX4" fmla="*/ 1870181 w 1872000"/>
              <a:gd name="connsiteY4" fmla="*/ 784484 h 1642242"/>
              <a:gd name="connsiteX5" fmla="*/ 1872000 w 1872000"/>
              <a:gd name="connsiteY5" fmla="*/ 821121 h 1642242"/>
              <a:gd name="connsiteX6" fmla="*/ 1870181 w 1872000"/>
              <a:gd name="connsiteY6" fmla="*/ 857758 h 1642242"/>
              <a:gd name="connsiteX7" fmla="*/ 1518577 w 1872000"/>
              <a:gd name="connsiteY7" fmla="*/ 1560969 h 1642242"/>
              <a:gd name="connsiteX8" fmla="*/ 1459327 w 1872000"/>
              <a:gd name="connsiteY8" fmla="*/ 1610700 h 1642242"/>
              <a:gd name="connsiteX9" fmla="*/ 1408291 w 1872000"/>
              <a:gd name="connsiteY9" fmla="*/ 1642242 h 1642242"/>
              <a:gd name="connsiteX10" fmla="*/ 463709 w 1872000"/>
              <a:gd name="connsiteY10" fmla="*/ 1642242 h 1642242"/>
              <a:gd name="connsiteX11" fmla="*/ 412673 w 1872000"/>
              <a:gd name="connsiteY11" fmla="*/ 1610700 h 1642242"/>
              <a:gd name="connsiteX12" fmla="*/ 353425 w 1872000"/>
              <a:gd name="connsiteY12" fmla="*/ 1560970 h 1642242"/>
              <a:gd name="connsiteX13" fmla="*/ 1819 w 1872000"/>
              <a:gd name="connsiteY13" fmla="*/ 857758 h 1642242"/>
              <a:gd name="connsiteX14" fmla="*/ 0 w 1872000"/>
              <a:gd name="connsiteY14" fmla="*/ 821121 h 1642242"/>
              <a:gd name="connsiteX15" fmla="*/ 1819 w 1872000"/>
              <a:gd name="connsiteY15" fmla="*/ 784484 h 1642242"/>
              <a:gd name="connsiteX16" fmla="*/ 353425 w 1872000"/>
              <a:gd name="connsiteY16" fmla="*/ 81272 h 1642242"/>
              <a:gd name="connsiteX17" fmla="*/ 412673 w 1872000"/>
              <a:gd name="connsiteY17" fmla="*/ 31542 h 164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2000" h="1642242">
                <a:moveTo>
                  <a:pt x="463709" y="0"/>
                </a:moveTo>
                <a:lnTo>
                  <a:pt x="1408291" y="0"/>
                </a:lnTo>
                <a:lnTo>
                  <a:pt x="1459327" y="31542"/>
                </a:lnTo>
                <a:lnTo>
                  <a:pt x="1518577" y="81274"/>
                </a:lnTo>
                <a:lnTo>
                  <a:pt x="1870181" y="784484"/>
                </a:lnTo>
                <a:lnTo>
                  <a:pt x="1872000" y="821121"/>
                </a:lnTo>
                <a:lnTo>
                  <a:pt x="1870181" y="857758"/>
                </a:lnTo>
                <a:lnTo>
                  <a:pt x="1518577" y="1560969"/>
                </a:lnTo>
                <a:lnTo>
                  <a:pt x="1459327" y="1610700"/>
                </a:lnTo>
                <a:lnTo>
                  <a:pt x="1408291" y="1642242"/>
                </a:lnTo>
                <a:lnTo>
                  <a:pt x="463709" y="1642242"/>
                </a:lnTo>
                <a:lnTo>
                  <a:pt x="412673" y="1610700"/>
                </a:lnTo>
                <a:lnTo>
                  <a:pt x="353425" y="1560970"/>
                </a:lnTo>
                <a:lnTo>
                  <a:pt x="1819" y="857758"/>
                </a:lnTo>
                <a:lnTo>
                  <a:pt x="0" y="821121"/>
                </a:lnTo>
                <a:lnTo>
                  <a:pt x="1819" y="784484"/>
                </a:lnTo>
                <a:lnTo>
                  <a:pt x="353425" y="81272"/>
                </a:lnTo>
                <a:lnTo>
                  <a:pt x="412673" y="31542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ffectLst>
            <a:outerShdw blurRad="381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 smtClean="0">
                <a:solidFill>
                  <a:srgbClr val="080808"/>
                </a:solidFill>
              </a:rPr>
              <a:t>1</a:t>
            </a:r>
            <a:endParaRPr lang="zh-CN" altLang="en-US" sz="2000" dirty="0">
              <a:solidFill>
                <a:srgbClr val="080808"/>
              </a:solidFill>
            </a:endParaRPr>
          </a:p>
        </p:txBody>
      </p:sp>
      <p:sp>
        <p:nvSpPr>
          <p:cNvPr id="7" name="MH_Other_2"/>
          <p:cNvSpPr/>
          <p:nvPr/>
        </p:nvSpPr>
        <p:spPr>
          <a:xfrm>
            <a:off x="2084071" y="3632200"/>
            <a:ext cx="1655763" cy="1452562"/>
          </a:xfrm>
          <a:custGeom>
            <a:avLst/>
            <a:gdLst>
              <a:gd name="connsiteX0" fmla="*/ 463709 w 1872000"/>
              <a:gd name="connsiteY0" fmla="*/ 0 h 1642242"/>
              <a:gd name="connsiteX1" fmla="*/ 1408291 w 1872000"/>
              <a:gd name="connsiteY1" fmla="*/ 0 h 1642242"/>
              <a:gd name="connsiteX2" fmla="*/ 1459327 w 1872000"/>
              <a:gd name="connsiteY2" fmla="*/ 31542 h 1642242"/>
              <a:gd name="connsiteX3" fmla="*/ 1518577 w 1872000"/>
              <a:gd name="connsiteY3" fmla="*/ 81274 h 1642242"/>
              <a:gd name="connsiteX4" fmla="*/ 1870181 w 1872000"/>
              <a:gd name="connsiteY4" fmla="*/ 784484 h 1642242"/>
              <a:gd name="connsiteX5" fmla="*/ 1872000 w 1872000"/>
              <a:gd name="connsiteY5" fmla="*/ 821121 h 1642242"/>
              <a:gd name="connsiteX6" fmla="*/ 1870181 w 1872000"/>
              <a:gd name="connsiteY6" fmla="*/ 857758 h 1642242"/>
              <a:gd name="connsiteX7" fmla="*/ 1518577 w 1872000"/>
              <a:gd name="connsiteY7" fmla="*/ 1560969 h 1642242"/>
              <a:gd name="connsiteX8" fmla="*/ 1459327 w 1872000"/>
              <a:gd name="connsiteY8" fmla="*/ 1610700 h 1642242"/>
              <a:gd name="connsiteX9" fmla="*/ 1408291 w 1872000"/>
              <a:gd name="connsiteY9" fmla="*/ 1642242 h 1642242"/>
              <a:gd name="connsiteX10" fmla="*/ 463709 w 1872000"/>
              <a:gd name="connsiteY10" fmla="*/ 1642242 h 1642242"/>
              <a:gd name="connsiteX11" fmla="*/ 412673 w 1872000"/>
              <a:gd name="connsiteY11" fmla="*/ 1610700 h 1642242"/>
              <a:gd name="connsiteX12" fmla="*/ 353425 w 1872000"/>
              <a:gd name="connsiteY12" fmla="*/ 1560970 h 1642242"/>
              <a:gd name="connsiteX13" fmla="*/ 1819 w 1872000"/>
              <a:gd name="connsiteY13" fmla="*/ 857758 h 1642242"/>
              <a:gd name="connsiteX14" fmla="*/ 0 w 1872000"/>
              <a:gd name="connsiteY14" fmla="*/ 821121 h 1642242"/>
              <a:gd name="connsiteX15" fmla="*/ 1819 w 1872000"/>
              <a:gd name="connsiteY15" fmla="*/ 784484 h 1642242"/>
              <a:gd name="connsiteX16" fmla="*/ 353425 w 1872000"/>
              <a:gd name="connsiteY16" fmla="*/ 81272 h 1642242"/>
              <a:gd name="connsiteX17" fmla="*/ 412673 w 1872000"/>
              <a:gd name="connsiteY17" fmla="*/ 31542 h 164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2000" h="1642242">
                <a:moveTo>
                  <a:pt x="463709" y="0"/>
                </a:moveTo>
                <a:lnTo>
                  <a:pt x="1408291" y="0"/>
                </a:lnTo>
                <a:lnTo>
                  <a:pt x="1459327" y="31542"/>
                </a:lnTo>
                <a:lnTo>
                  <a:pt x="1518577" y="81274"/>
                </a:lnTo>
                <a:lnTo>
                  <a:pt x="1870181" y="784484"/>
                </a:lnTo>
                <a:lnTo>
                  <a:pt x="1872000" y="821121"/>
                </a:lnTo>
                <a:lnTo>
                  <a:pt x="1870181" y="857758"/>
                </a:lnTo>
                <a:lnTo>
                  <a:pt x="1518577" y="1560969"/>
                </a:lnTo>
                <a:lnTo>
                  <a:pt x="1459327" y="1610700"/>
                </a:lnTo>
                <a:lnTo>
                  <a:pt x="1408291" y="1642242"/>
                </a:lnTo>
                <a:lnTo>
                  <a:pt x="463709" y="1642242"/>
                </a:lnTo>
                <a:lnTo>
                  <a:pt x="412673" y="1610700"/>
                </a:lnTo>
                <a:lnTo>
                  <a:pt x="353425" y="1560970"/>
                </a:lnTo>
                <a:lnTo>
                  <a:pt x="1819" y="857758"/>
                </a:lnTo>
                <a:lnTo>
                  <a:pt x="0" y="821121"/>
                </a:lnTo>
                <a:lnTo>
                  <a:pt x="1819" y="784484"/>
                </a:lnTo>
                <a:lnTo>
                  <a:pt x="353425" y="81272"/>
                </a:lnTo>
                <a:lnTo>
                  <a:pt x="412673" y="3154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333333"/>
              </a:solidFill>
            </a:endParaRPr>
          </a:p>
        </p:txBody>
      </p:sp>
      <p:sp>
        <p:nvSpPr>
          <p:cNvPr id="8" name="MH_SubTitle_2"/>
          <p:cNvSpPr/>
          <p:nvPr/>
        </p:nvSpPr>
        <p:spPr>
          <a:xfrm>
            <a:off x="2282509" y="3805237"/>
            <a:ext cx="1258887" cy="1104900"/>
          </a:xfrm>
          <a:custGeom>
            <a:avLst/>
            <a:gdLst>
              <a:gd name="connsiteX0" fmla="*/ 463709 w 1872000"/>
              <a:gd name="connsiteY0" fmla="*/ 0 h 1642242"/>
              <a:gd name="connsiteX1" fmla="*/ 1408291 w 1872000"/>
              <a:gd name="connsiteY1" fmla="*/ 0 h 1642242"/>
              <a:gd name="connsiteX2" fmla="*/ 1459327 w 1872000"/>
              <a:gd name="connsiteY2" fmla="*/ 31542 h 1642242"/>
              <a:gd name="connsiteX3" fmla="*/ 1518577 w 1872000"/>
              <a:gd name="connsiteY3" fmla="*/ 81274 h 1642242"/>
              <a:gd name="connsiteX4" fmla="*/ 1870181 w 1872000"/>
              <a:gd name="connsiteY4" fmla="*/ 784484 h 1642242"/>
              <a:gd name="connsiteX5" fmla="*/ 1872000 w 1872000"/>
              <a:gd name="connsiteY5" fmla="*/ 821121 h 1642242"/>
              <a:gd name="connsiteX6" fmla="*/ 1870181 w 1872000"/>
              <a:gd name="connsiteY6" fmla="*/ 857758 h 1642242"/>
              <a:gd name="connsiteX7" fmla="*/ 1518577 w 1872000"/>
              <a:gd name="connsiteY7" fmla="*/ 1560969 h 1642242"/>
              <a:gd name="connsiteX8" fmla="*/ 1459327 w 1872000"/>
              <a:gd name="connsiteY8" fmla="*/ 1610700 h 1642242"/>
              <a:gd name="connsiteX9" fmla="*/ 1408291 w 1872000"/>
              <a:gd name="connsiteY9" fmla="*/ 1642242 h 1642242"/>
              <a:gd name="connsiteX10" fmla="*/ 463709 w 1872000"/>
              <a:gd name="connsiteY10" fmla="*/ 1642242 h 1642242"/>
              <a:gd name="connsiteX11" fmla="*/ 412673 w 1872000"/>
              <a:gd name="connsiteY11" fmla="*/ 1610700 h 1642242"/>
              <a:gd name="connsiteX12" fmla="*/ 353425 w 1872000"/>
              <a:gd name="connsiteY12" fmla="*/ 1560970 h 1642242"/>
              <a:gd name="connsiteX13" fmla="*/ 1819 w 1872000"/>
              <a:gd name="connsiteY13" fmla="*/ 857758 h 1642242"/>
              <a:gd name="connsiteX14" fmla="*/ 0 w 1872000"/>
              <a:gd name="connsiteY14" fmla="*/ 821121 h 1642242"/>
              <a:gd name="connsiteX15" fmla="*/ 1819 w 1872000"/>
              <a:gd name="connsiteY15" fmla="*/ 784484 h 1642242"/>
              <a:gd name="connsiteX16" fmla="*/ 353425 w 1872000"/>
              <a:gd name="connsiteY16" fmla="*/ 81272 h 1642242"/>
              <a:gd name="connsiteX17" fmla="*/ 412673 w 1872000"/>
              <a:gd name="connsiteY17" fmla="*/ 31542 h 164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2000" h="1642242">
                <a:moveTo>
                  <a:pt x="463709" y="0"/>
                </a:moveTo>
                <a:lnTo>
                  <a:pt x="1408291" y="0"/>
                </a:lnTo>
                <a:lnTo>
                  <a:pt x="1459327" y="31542"/>
                </a:lnTo>
                <a:lnTo>
                  <a:pt x="1518577" y="81274"/>
                </a:lnTo>
                <a:lnTo>
                  <a:pt x="1870181" y="784484"/>
                </a:lnTo>
                <a:lnTo>
                  <a:pt x="1872000" y="821121"/>
                </a:lnTo>
                <a:lnTo>
                  <a:pt x="1870181" y="857758"/>
                </a:lnTo>
                <a:lnTo>
                  <a:pt x="1518577" y="1560969"/>
                </a:lnTo>
                <a:lnTo>
                  <a:pt x="1459327" y="1610700"/>
                </a:lnTo>
                <a:lnTo>
                  <a:pt x="1408291" y="1642242"/>
                </a:lnTo>
                <a:lnTo>
                  <a:pt x="463709" y="1642242"/>
                </a:lnTo>
                <a:lnTo>
                  <a:pt x="412673" y="1610700"/>
                </a:lnTo>
                <a:lnTo>
                  <a:pt x="353425" y="1560970"/>
                </a:lnTo>
                <a:lnTo>
                  <a:pt x="1819" y="857758"/>
                </a:lnTo>
                <a:lnTo>
                  <a:pt x="0" y="821121"/>
                </a:lnTo>
                <a:lnTo>
                  <a:pt x="1819" y="784484"/>
                </a:lnTo>
                <a:lnTo>
                  <a:pt x="353425" y="81272"/>
                </a:lnTo>
                <a:lnTo>
                  <a:pt x="412673" y="31542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ffectLst>
            <a:outerShdw blurRad="381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 smtClean="0">
                <a:solidFill>
                  <a:srgbClr val="080808"/>
                </a:solidFill>
              </a:rPr>
              <a:t>2</a:t>
            </a:r>
            <a:endParaRPr lang="zh-CN" altLang="en-US" sz="2000" dirty="0">
              <a:solidFill>
                <a:srgbClr val="080808"/>
              </a:solidFill>
            </a:endParaRPr>
          </a:p>
        </p:txBody>
      </p:sp>
      <p:sp>
        <p:nvSpPr>
          <p:cNvPr id="9" name="MH_Desc_1"/>
          <p:cNvSpPr txBox="1"/>
          <p:nvPr/>
        </p:nvSpPr>
        <p:spPr>
          <a:xfrm>
            <a:off x="3938270" y="2251075"/>
            <a:ext cx="6084000" cy="101631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the participants were introduced extensively to the cooperative learning environment.</a:t>
            </a:r>
          </a:p>
        </p:txBody>
      </p:sp>
      <p:sp>
        <p:nvSpPr>
          <p:cNvPr id="10" name="矩形 9"/>
          <p:cNvSpPr/>
          <p:nvPr/>
        </p:nvSpPr>
        <p:spPr>
          <a:xfrm>
            <a:off x="4011930" y="40345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they worked cooperatively on three complex learning tasks (cases) in written form.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31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/>
          <a:lstStyle/>
          <a:p>
            <a:r>
              <a:rPr lang="en-US" altLang="zh-CN" dirty="0" smtClean="0"/>
              <a:t>2.Design </a:t>
            </a:r>
            <a:r>
              <a:rPr lang="en-US" altLang="zh-CN" dirty="0"/>
              <a:t>and course of the </a:t>
            </a:r>
            <a:r>
              <a:rPr lang="en-US" altLang="zh-CN" dirty="0" smtClean="0"/>
              <a:t>study</a:t>
            </a:r>
          </a:p>
        </p:txBody>
      </p:sp>
      <p:sp>
        <p:nvSpPr>
          <p:cNvPr id="9" name="MH_Desc_1"/>
          <p:cNvSpPr txBox="1"/>
          <p:nvPr/>
        </p:nvSpPr>
        <p:spPr>
          <a:xfrm>
            <a:off x="2810510" y="1870075"/>
            <a:ext cx="7537450" cy="160614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the task of the learners was to advise fictitious instructors (e.g. school teachers or adult educators) on a draft of a specific lesson that they (the instructors) were to give.</a:t>
            </a:r>
            <a:endParaRPr lang="en-US" altLang="zh-CN" sz="2400" dirty="0" smtClean="0"/>
          </a:p>
        </p:txBody>
      </p:sp>
      <p:sp>
        <p:nvSpPr>
          <p:cNvPr id="10" name="矩形 9"/>
          <p:cNvSpPr/>
          <p:nvPr/>
        </p:nvSpPr>
        <p:spPr>
          <a:xfrm>
            <a:off x="2810509" y="3653521"/>
            <a:ext cx="755231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the participants’ were to collaboratively prepare a final evaluation of the planned lesson based on concepts drawn from the motivation theories.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810509" y="5031152"/>
            <a:ext cx="7552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0" dirty="0" smtClean="0">
                <a:cs typeface="Times New Roman" panose="02020603050405020304" pitchFamily="18" charset="0"/>
              </a:rPr>
              <a:t>asked </a:t>
            </a:r>
            <a:r>
              <a:rPr lang="en-US" altLang="zh-CN" sz="2400" kern="0" dirty="0">
                <a:cs typeface="Times New Roman" panose="02020603050405020304" pitchFamily="18" charset="0"/>
              </a:rPr>
              <a:t>the learners to evaluate the proposed lecture plan by using theoretical concepts (e.g. from the theoretical text or from their prior studies).</a:t>
            </a:r>
            <a:endParaRPr lang="zh-CN" altLang="en-US" sz="2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57" y="2276946"/>
            <a:ext cx="771524" cy="7715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57" y="3935920"/>
            <a:ext cx="1024941" cy="7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57" y="5262121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/>
          <a:lstStyle/>
          <a:p>
            <a:r>
              <a:rPr lang="en-US" altLang="zh-CN" dirty="0" smtClean="0"/>
              <a:t>2.Design </a:t>
            </a:r>
            <a:r>
              <a:rPr lang="en-US" altLang="zh-CN" dirty="0"/>
              <a:t>and course of the </a:t>
            </a:r>
            <a:r>
              <a:rPr lang="en-US" altLang="zh-CN" dirty="0" smtClean="0"/>
              <a:t>study</a:t>
            </a:r>
          </a:p>
        </p:txBody>
      </p:sp>
      <p:sp>
        <p:nvSpPr>
          <p:cNvPr id="9" name="MH_Desc_1"/>
          <p:cNvSpPr txBox="1"/>
          <p:nvPr/>
        </p:nvSpPr>
        <p:spPr>
          <a:xfrm>
            <a:off x="2242184" y="2041881"/>
            <a:ext cx="8293809" cy="204215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/>
              <a:t>Two </a:t>
            </a:r>
            <a:r>
              <a:rPr lang="en-US" altLang="zh-CN" sz="2400" dirty="0"/>
              <a:t>different kinds of visualization were </a:t>
            </a:r>
            <a:r>
              <a:rPr lang="en-US" altLang="zh-CN" sz="2400" dirty="0" smtClean="0"/>
              <a:t>compared:</a:t>
            </a:r>
          </a:p>
          <a:p>
            <a:pPr marL="514350" indent="201613">
              <a:lnSpc>
                <a:spcPct val="150000"/>
              </a:lnSpc>
              <a:buFont typeface="+mj-lt"/>
              <a:buAutoNum type="romanUcPeriod"/>
            </a:pPr>
            <a:r>
              <a:rPr lang="en-US" altLang="zh-CN" sz="2400" i="1" dirty="0" smtClean="0"/>
              <a:t>Content-specific visualization.</a:t>
            </a:r>
          </a:p>
          <a:p>
            <a:pPr marL="514350" indent="201613">
              <a:lnSpc>
                <a:spcPct val="150000"/>
              </a:lnSpc>
              <a:buFont typeface="+mj-lt"/>
              <a:buAutoNum type="romanUcPeriod"/>
            </a:pPr>
            <a:r>
              <a:rPr lang="en-US" altLang="zh-CN" sz="2400" i="1" dirty="0" smtClean="0"/>
              <a:t>Content-unspecific </a:t>
            </a:r>
            <a:r>
              <a:rPr lang="en-US" altLang="zh-CN" sz="2400" i="1" dirty="0"/>
              <a:t>visualization (control)</a:t>
            </a:r>
            <a:r>
              <a:rPr lang="en-US" altLang="zh-CN" sz="2400" dirty="0"/>
              <a:t>.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41680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s_1"/>
          <p:cNvSpPr/>
          <p:nvPr>
            <p:custDataLst>
              <p:tags r:id="rId1"/>
            </p:custDataLst>
          </p:nvPr>
        </p:nvSpPr>
        <p:spPr>
          <a:xfrm>
            <a:off x="2069165" y="2676259"/>
            <a:ext cx="2044489" cy="20444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Others_2"/>
          <p:cNvSpPr/>
          <p:nvPr>
            <p:custDataLst>
              <p:tags r:id="rId2"/>
            </p:custDataLst>
          </p:nvPr>
        </p:nvSpPr>
        <p:spPr>
          <a:xfrm>
            <a:off x="1253007" y="1852844"/>
            <a:ext cx="3721899" cy="372189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MH_Others_3"/>
          <p:cNvSpPr/>
          <p:nvPr>
            <p:custDataLst>
              <p:tags r:id="rId3"/>
            </p:custDataLst>
          </p:nvPr>
        </p:nvSpPr>
        <p:spPr>
          <a:xfrm>
            <a:off x="2210739" y="2836070"/>
            <a:ext cx="1744466" cy="17444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lvl="0" algn="ctr"/>
            <a:r>
              <a:rPr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Entry_1">
            <a:hlinkClick r:id="rId13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40157" y="1577340"/>
            <a:ext cx="6265003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Processes of collaborative knowledge construction and cooperative learning outcomes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MH_Entry_2">
            <a:hlinkClick r:id="rId13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55906" y="2657058"/>
            <a:ext cx="5312094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Fostering collaborative construction of knowledge with visualization techniques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MH_Entry_3">
            <a:hlinkClick r:id="rId13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80068" y="3940524"/>
            <a:ext cx="3013362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Method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MH_Entry_4">
            <a:hlinkClick r:id="rId13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916" y="5014158"/>
            <a:ext cx="3686738" cy="76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Results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MH_Number_1">
            <a:hlinkClick r:id="rId13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789947" y="1819164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2" name="MH_Number_2">
            <a:hlinkClick r:id="rId13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4616358" y="2769842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3" name="MH_Number_3">
            <a:hlinkClick r:id="rId13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4638342" y="4029310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  <p:sp>
        <p:nvSpPr>
          <p:cNvPr id="14" name="MH_Number_4">
            <a:hlinkClick r:id="rId13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3845612" y="5008250"/>
            <a:ext cx="551226" cy="551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>
                <a:solidFill>
                  <a:srgbClr val="FFFFFF"/>
                </a:solidFill>
                <a:cs typeface="Arial Unicode MS" panose="020B0604020202020204" pitchFamily="34" charset="-122"/>
              </a:rPr>
              <a:t>4</a:t>
            </a:r>
            <a:endParaRPr lang="zh-CN" altLang="en-US" sz="2400" dirty="0">
              <a:solidFill>
                <a:srgbClr val="FFFFFF"/>
              </a:solidFill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29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/>
          <a:lstStyle/>
          <a:p>
            <a:r>
              <a:rPr lang="en-US" altLang="zh-CN" dirty="0" smtClean="0"/>
              <a:t>2.Design </a:t>
            </a:r>
            <a:r>
              <a:rPr lang="en-US" altLang="zh-CN" dirty="0"/>
              <a:t>and course of the </a:t>
            </a:r>
            <a:r>
              <a:rPr lang="en-US" altLang="zh-CN" dirty="0" smtClean="0"/>
              <a:t>study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50" y="-22301"/>
            <a:ext cx="9227707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/>
          <a:lstStyle/>
          <a:p>
            <a:r>
              <a:rPr lang="en-US" altLang="zh-CN" dirty="0" smtClean="0"/>
              <a:t>3.Measurement </a:t>
            </a:r>
            <a:r>
              <a:rPr lang="en-US" altLang="zh-CN" dirty="0"/>
              <a:t>of collaborative construction of knowledge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0" y="1780577"/>
            <a:ext cx="1219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Content of the collaborative construction of knowledge</a:t>
            </a:r>
            <a:endParaRPr lang="zh-CN" altLang="zh-CN" sz="1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34716" y="2903221"/>
            <a:ext cx="1909763" cy="1908175"/>
            <a:chOff x="2936876" y="2095501"/>
            <a:chExt cx="1909763" cy="1908175"/>
          </a:xfrm>
        </p:grpSpPr>
        <p:sp>
          <p:nvSpPr>
            <p:cNvPr id="14" name="MH_Other_3"/>
            <p:cNvSpPr/>
            <p:nvPr>
              <p:custDataLst>
                <p:tags r:id="rId3"/>
              </p:custDataLst>
            </p:nvPr>
          </p:nvSpPr>
          <p:spPr>
            <a:xfrm>
              <a:off x="2936876" y="2095501"/>
              <a:ext cx="1909763" cy="1908175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srgbClr val="4D4D4D"/>
                </a:solidFill>
              </a:endParaRPr>
            </a:p>
          </p:txBody>
        </p:sp>
        <p:sp>
          <p:nvSpPr>
            <p:cNvPr id="15" name="MH_Title_1"/>
            <p:cNvSpPr/>
            <p:nvPr>
              <p:custDataLst>
                <p:tags r:id="rId4"/>
              </p:custDataLst>
            </p:nvPr>
          </p:nvSpPr>
          <p:spPr>
            <a:xfrm>
              <a:off x="3105171" y="2266757"/>
              <a:ext cx="1542547" cy="1542547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4D4D4D"/>
                  </a:solidFill>
                </a:rPr>
                <a:t>On </a:t>
              </a:r>
              <a:r>
                <a:rPr lang="en-US" altLang="zh-CN" sz="2000" b="1" dirty="0" smtClean="0">
                  <a:solidFill>
                    <a:srgbClr val="4D4D4D"/>
                  </a:solidFill>
                </a:rPr>
                <a:t>Content</a:t>
              </a:r>
              <a:endParaRPr lang="en-US" altLang="zh-CN" sz="2000" b="1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36323" y="3725863"/>
            <a:ext cx="1909762" cy="1909762"/>
            <a:chOff x="7345363" y="3725863"/>
            <a:chExt cx="1909762" cy="1909762"/>
          </a:xfrm>
        </p:grpSpPr>
        <p:sp>
          <p:nvSpPr>
            <p:cNvPr id="17" name="MH_Other_4"/>
            <p:cNvSpPr/>
            <p:nvPr>
              <p:custDataLst>
                <p:tags r:id="rId1"/>
              </p:custDataLst>
            </p:nvPr>
          </p:nvSpPr>
          <p:spPr>
            <a:xfrm>
              <a:off x="7345363" y="3725863"/>
              <a:ext cx="1909762" cy="1909762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srgbClr val="4D4D4D"/>
                </a:solidFill>
              </a:endParaRPr>
            </a:p>
          </p:txBody>
        </p:sp>
        <p:sp>
          <p:nvSpPr>
            <p:cNvPr id="18" name="MH_Title_2"/>
            <p:cNvSpPr/>
            <p:nvPr>
              <p:custDataLst>
                <p:tags r:id="rId2"/>
              </p:custDataLst>
            </p:nvPr>
          </p:nvSpPr>
          <p:spPr>
            <a:xfrm>
              <a:off x="7529380" y="3909322"/>
              <a:ext cx="1542547" cy="1542547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508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4D4D4D"/>
                  </a:solidFill>
                </a:rPr>
                <a:t>Other </a:t>
              </a:r>
              <a:r>
                <a:rPr lang="en-US" altLang="zh-CN" sz="2000" b="1" dirty="0" smtClean="0">
                  <a:solidFill>
                    <a:srgbClr val="4D4D4D"/>
                  </a:solidFill>
                </a:rPr>
                <a:t>Content</a:t>
              </a:r>
              <a:endParaRPr lang="en-US" altLang="zh-CN" sz="2000" b="1" dirty="0">
                <a:solidFill>
                  <a:srgbClr val="4D4D4D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265811" y="4923404"/>
            <a:ext cx="3665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4D4D4D"/>
                </a:solidFill>
              </a:rPr>
              <a:t>Relation between case information and theoretical concept</a:t>
            </a:r>
            <a:endParaRPr lang="en-US" altLang="zh-CN" sz="2400" b="1" dirty="0">
              <a:solidFill>
                <a:srgbClr val="4D4D4D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9720" y="3772673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4D4D4D"/>
                </a:solidFill>
              </a:rPr>
              <a:t>Case information</a:t>
            </a:r>
            <a:endParaRPr lang="en-US" altLang="zh-CN" sz="2400" b="1" dirty="0">
              <a:solidFill>
                <a:srgbClr val="4D4D4D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35611" y="2452292"/>
            <a:ext cx="2886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4D4D4D"/>
                </a:solidFill>
              </a:rPr>
              <a:t>Theoretical concepts</a:t>
            </a:r>
            <a:endParaRPr lang="en-US" altLang="zh-CN" sz="2400" b="1" dirty="0">
              <a:solidFill>
                <a:srgbClr val="4D4D4D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96171" y="300618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4D4D4D"/>
                </a:solidFill>
              </a:rPr>
              <a:t>all off-task content</a:t>
            </a:r>
            <a:endParaRPr lang="en-US" altLang="zh-CN" sz="2400" b="1" dirty="0">
              <a:solidFill>
                <a:srgbClr val="4D4D4D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30546" y="4948229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4D4D4D"/>
                </a:solidFill>
              </a:rPr>
              <a:t>operational coordination</a:t>
            </a:r>
            <a:endParaRPr lang="en-US" altLang="zh-CN" sz="2400" b="1" dirty="0">
              <a:solidFill>
                <a:srgbClr val="4D4D4D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091204" y="3480241"/>
            <a:ext cx="1228406" cy="211491"/>
            <a:chOff x="7675404" y="2799325"/>
            <a:chExt cx="1228406" cy="892407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7675404" y="2799325"/>
              <a:ext cx="13413" cy="892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7693580" y="2802569"/>
              <a:ext cx="1210230" cy="16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V="1">
            <a:off x="8046085" y="4743217"/>
            <a:ext cx="1228406" cy="269813"/>
            <a:chOff x="7675404" y="2799325"/>
            <a:chExt cx="1228406" cy="892407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7675404" y="2799325"/>
              <a:ext cx="13413" cy="892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7693580" y="2802569"/>
              <a:ext cx="1210230" cy="16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flipH="1">
            <a:off x="2476476" y="2981038"/>
            <a:ext cx="1228406" cy="342558"/>
            <a:chOff x="7675404" y="2799325"/>
            <a:chExt cx="1228406" cy="892407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7675404" y="2799325"/>
              <a:ext cx="13413" cy="892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7693580" y="2802569"/>
              <a:ext cx="1210230" cy="16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flipH="1" flipV="1">
            <a:off x="3367057" y="4724811"/>
            <a:ext cx="1228406" cy="288942"/>
            <a:chOff x="7675404" y="2799325"/>
            <a:chExt cx="1228406" cy="892407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7675404" y="2799325"/>
              <a:ext cx="13413" cy="892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7693580" y="2802569"/>
              <a:ext cx="1210230" cy="16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 flipV="1">
            <a:off x="2963566" y="3766668"/>
            <a:ext cx="683787" cy="540378"/>
            <a:chOff x="7675404" y="2799325"/>
            <a:chExt cx="1228406" cy="892407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7675404" y="2799325"/>
              <a:ext cx="13413" cy="892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 flipV="1">
              <a:off x="7693580" y="2802569"/>
              <a:ext cx="1210230" cy="16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79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dirty="0"/>
              <a:t>3.Measurement of collaborative construction of </a:t>
            </a:r>
            <a:r>
              <a:rPr lang="en-US" altLang="zh-CN" dirty="0" smtClean="0"/>
              <a:t>knowledge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810902" y="2041881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Processes of collaborative construction of knowledge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1297399" y="3550890"/>
            <a:ext cx="276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the </a:t>
            </a:r>
            <a:r>
              <a:rPr lang="en-US" altLang="zh-CN" dirty="0">
                <a:latin typeface="Times New Roman" panose="02020603050405020304" pitchFamily="18" charset="0"/>
              </a:rPr>
              <a:t>coding scheme from Thomas et al. (1982)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42080" y="262876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Statements</a:t>
            </a:r>
            <a:endParaRPr lang="zh-CN" altLang="zh-CN" sz="1400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Request </a:t>
            </a:r>
            <a:r>
              <a:rPr lang="en-US" altLang="zh-CN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information.	</a:t>
            </a:r>
            <a:endParaRPr lang="zh-CN" altLang="zh-CN" sz="1400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 </a:t>
            </a:r>
            <a:r>
              <a:rPr lang="en-US" altLang="zh-CN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requested information.</a:t>
            </a:r>
            <a:endParaRPr lang="zh-CN" altLang="zh-CN" sz="1400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Suggestions</a:t>
            </a:r>
            <a:r>
              <a:rPr lang="en-US" altLang="zh-CN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400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Agreement</a:t>
            </a:r>
            <a:endParaRPr lang="zh-CN" altLang="zh-CN" sz="1400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Rejection</a:t>
            </a:r>
            <a:endParaRPr lang="zh-CN" altLang="zh-CN" sz="1400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kern="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Commissives</a:t>
            </a:r>
            <a:endParaRPr lang="zh-CN" altLang="zh-CN" sz="1400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Directives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dirty="0"/>
              <a:t>3.Measurement of collaborative construction of </a:t>
            </a:r>
            <a:r>
              <a:rPr lang="en-US" altLang="zh-CN" dirty="0" smtClean="0"/>
              <a:t>knowledge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622300" y="1981128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Processes of collaborative construction of knowledge</a:t>
            </a:r>
            <a:endParaRPr lang="zh-CN" altLang="zh-CN" dirty="0"/>
          </a:p>
        </p:txBody>
      </p:sp>
      <p:grpSp>
        <p:nvGrpSpPr>
          <p:cNvPr id="38" name="组合 37"/>
          <p:cNvGrpSpPr/>
          <p:nvPr/>
        </p:nvGrpSpPr>
        <p:grpSpPr>
          <a:xfrm>
            <a:off x="3999274" y="3136766"/>
            <a:ext cx="2636837" cy="828000"/>
            <a:chOff x="4607985" y="2684561"/>
            <a:chExt cx="2636837" cy="1160462"/>
          </a:xfrm>
        </p:grpSpPr>
        <p:grpSp>
          <p:nvGrpSpPr>
            <p:cNvPr id="15" name="组合 14"/>
            <p:cNvGrpSpPr/>
            <p:nvPr/>
          </p:nvGrpSpPr>
          <p:grpSpPr>
            <a:xfrm>
              <a:off x="4607985" y="2684561"/>
              <a:ext cx="2636837" cy="1160462"/>
              <a:chOff x="5529263" y="2265363"/>
              <a:chExt cx="1160462" cy="1160462"/>
            </a:xfrm>
          </p:grpSpPr>
          <p:sp>
            <p:nvSpPr>
              <p:cNvPr id="16" name="MH_Other_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5529263" y="2265363"/>
                <a:ext cx="1160462" cy="116046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B2B2B2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MH_Other_3"/>
              <p:cNvSpPr/>
              <p:nvPr>
                <p:custDataLst>
                  <p:tags r:id="rId14"/>
                </p:custDataLst>
              </p:nvPr>
            </p:nvSpPr>
            <p:spPr>
              <a:xfrm>
                <a:off x="5570538" y="2297394"/>
                <a:ext cx="1052512" cy="10509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9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>
                <a:outerShdw blurRad="3175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MH_Other_4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5583238" y="2319564"/>
                <a:ext cx="1052512" cy="660400"/>
              </a:xfrm>
              <a:custGeom>
                <a:avLst/>
                <a:gdLst>
                  <a:gd name="connsiteX0" fmla="*/ 26261 w 1402080"/>
                  <a:gd name="connsiteY0" fmla="*/ 0 h 881040"/>
                  <a:gd name="connsiteX1" fmla="*/ 55091 w 1402080"/>
                  <a:gd name="connsiteY1" fmla="*/ 92877 h 881040"/>
                  <a:gd name="connsiteX2" fmla="*/ 701040 w 1402080"/>
                  <a:gd name="connsiteY2" fmla="*/ 521040 h 881040"/>
                  <a:gd name="connsiteX3" fmla="*/ 1346989 w 1402080"/>
                  <a:gd name="connsiteY3" fmla="*/ 92877 h 881040"/>
                  <a:gd name="connsiteX4" fmla="*/ 1375819 w 1402080"/>
                  <a:gd name="connsiteY4" fmla="*/ 0 h 881040"/>
                  <a:gd name="connsiteX5" fmla="*/ 1387837 w 1402080"/>
                  <a:gd name="connsiteY5" fmla="*/ 38716 h 881040"/>
                  <a:gd name="connsiteX6" fmla="*/ 1402080 w 1402080"/>
                  <a:gd name="connsiteY6" fmla="*/ 180000 h 881040"/>
                  <a:gd name="connsiteX7" fmla="*/ 701040 w 1402080"/>
                  <a:gd name="connsiteY7" fmla="*/ 881040 h 881040"/>
                  <a:gd name="connsiteX8" fmla="*/ 0 w 1402080"/>
                  <a:gd name="connsiteY8" fmla="*/ 180000 h 881040"/>
                  <a:gd name="connsiteX9" fmla="*/ 14243 w 1402080"/>
                  <a:gd name="connsiteY9" fmla="*/ 38716 h 88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2080" h="881040">
                    <a:moveTo>
                      <a:pt x="26261" y="0"/>
                    </a:moveTo>
                    <a:lnTo>
                      <a:pt x="55091" y="92877"/>
                    </a:lnTo>
                    <a:cubicBezTo>
                      <a:pt x="161515" y="344491"/>
                      <a:pt x="410660" y="521040"/>
                      <a:pt x="701040" y="521040"/>
                    </a:cubicBezTo>
                    <a:cubicBezTo>
                      <a:pt x="991421" y="521040"/>
                      <a:pt x="1240565" y="344491"/>
                      <a:pt x="1346989" y="92877"/>
                    </a:cubicBezTo>
                    <a:lnTo>
                      <a:pt x="1375819" y="0"/>
                    </a:lnTo>
                    <a:lnTo>
                      <a:pt x="1387837" y="38716"/>
                    </a:lnTo>
                    <a:cubicBezTo>
                      <a:pt x="1397176" y="84352"/>
                      <a:pt x="1402080" y="131603"/>
                      <a:pt x="1402080" y="180000"/>
                    </a:cubicBezTo>
                    <a:cubicBezTo>
                      <a:pt x="1402080" y="567174"/>
                      <a:pt x="1088214" y="881040"/>
                      <a:pt x="701040" y="881040"/>
                    </a:cubicBezTo>
                    <a:cubicBezTo>
                      <a:pt x="313866" y="881040"/>
                      <a:pt x="0" y="567174"/>
                      <a:pt x="0" y="180000"/>
                    </a:cubicBezTo>
                    <a:cubicBezTo>
                      <a:pt x="0" y="131603"/>
                      <a:pt x="4904" y="84352"/>
                      <a:pt x="14243" y="38716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92000">
                    <a:sysClr val="window" lastClr="FFFFFF">
                      <a:alpha val="34000"/>
                    </a:sys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MH_Other_24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5594350" y="2319564"/>
                <a:ext cx="1003300" cy="452438"/>
              </a:xfrm>
              <a:custGeom>
                <a:avLst/>
                <a:gdLst>
                  <a:gd name="connsiteX0" fmla="*/ 691248 w 1337472"/>
                  <a:gd name="connsiteY0" fmla="*/ 603903 h 603903"/>
                  <a:gd name="connsiteX1" fmla="*/ 1337197 w 1337472"/>
                  <a:gd name="connsiteY1" fmla="*/ 175740 h 603903"/>
                  <a:gd name="connsiteX2" fmla="*/ 1337472 w 1337472"/>
                  <a:gd name="connsiteY2" fmla="*/ 174853 h 603903"/>
                  <a:gd name="connsiteX3" fmla="*/ 1298229 w 1337472"/>
                  <a:gd name="connsiteY3" fmla="*/ 222416 h 603903"/>
                  <a:gd name="connsiteX4" fmla="*/ 726370 w 1337472"/>
                  <a:gd name="connsiteY4" fmla="*/ 459288 h 603903"/>
                  <a:gd name="connsiteX5" fmla="*/ 55759 w 1337472"/>
                  <a:gd name="connsiteY5" fmla="*/ 102727 h 603903"/>
                  <a:gd name="connsiteX6" fmla="*/ 0 w 1337472"/>
                  <a:gd name="connsiteY6" fmla="*/ 0 h 603903"/>
                  <a:gd name="connsiteX7" fmla="*/ 4451 w 1337472"/>
                  <a:gd name="connsiteY7" fmla="*/ 44147 h 603903"/>
                  <a:gd name="connsiteX8" fmla="*/ 691248 w 1337472"/>
                  <a:gd name="connsiteY8" fmla="*/ 603903 h 60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7472" h="603903">
                    <a:moveTo>
                      <a:pt x="691248" y="603903"/>
                    </a:moveTo>
                    <a:cubicBezTo>
                      <a:pt x="981629" y="603903"/>
                      <a:pt x="1230773" y="427353"/>
                      <a:pt x="1337197" y="175740"/>
                    </a:cubicBezTo>
                    <a:lnTo>
                      <a:pt x="1337472" y="174853"/>
                    </a:lnTo>
                    <a:lnTo>
                      <a:pt x="1298229" y="222416"/>
                    </a:lnTo>
                    <a:cubicBezTo>
                      <a:pt x="1151877" y="368768"/>
                      <a:pt x="949695" y="459288"/>
                      <a:pt x="726370" y="459288"/>
                    </a:cubicBezTo>
                    <a:cubicBezTo>
                      <a:pt x="447215" y="459288"/>
                      <a:pt x="201093" y="317850"/>
                      <a:pt x="55759" y="102727"/>
                    </a:cubicBezTo>
                    <a:lnTo>
                      <a:pt x="0" y="0"/>
                    </a:lnTo>
                    <a:lnTo>
                      <a:pt x="4451" y="44147"/>
                    </a:lnTo>
                    <a:cubicBezTo>
                      <a:pt x="69820" y="363599"/>
                      <a:pt x="352471" y="603903"/>
                      <a:pt x="691248" y="603903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92000">
                    <a:sysClr val="window" lastClr="FFFFFF">
                      <a:alpha val="34000"/>
                    </a:sys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900150" y="2881910"/>
              <a:ext cx="2060179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Externalization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214604" y="3447228"/>
            <a:ext cx="2052000" cy="720000"/>
            <a:chOff x="7237593" y="3340853"/>
            <a:chExt cx="2638800" cy="1160462"/>
          </a:xfrm>
        </p:grpSpPr>
        <p:grpSp>
          <p:nvGrpSpPr>
            <p:cNvPr id="25" name="组合 24"/>
            <p:cNvGrpSpPr/>
            <p:nvPr/>
          </p:nvGrpSpPr>
          <p:grpSpPr>
            <a:xfrm>
              <a:off x="7237593" y="3340853"/>
              <a:ext cx="2638800" cy="1160462"/>
              <a:chOff x="6673851" y="3398838"/>
              <a:chExt cx="1160463" cy="1160462"/>
            </a:xfrm>
          </p:grpSpPr>
          <p:sp>
            <p:nvSpPr>
              <p:cNvPr id="26" name="MH_Other_6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673851" y="3398838"/>
                <a:ext cx="1160463" cy="116046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B2B2B2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MH_Other_7"/>
              <p:cNvSpPr/>
              <p:nvPr>
                <p:custDataLst>
                  <p:tags r:id="rId10"/>
                </p:custDataLst>
              </p:nvPr>
            </p:nvSpPr>
            <p:spPr>
              <a:xfrm>
                <a:off x="6729414" y="3452813"/>
                <a:ext cx="1050925" cy="1052512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9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>
                <a:outerShdw blurRad="3175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MH_Other_8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6727826" y="3453039"/>
                <a:ext cx="1052513" cy="660400"/>
              </a:xfrm>
              <a:custGeom>
                <a:avLst/>
                <a:gdLst>
                  <a:gd name="connsiteX0" fmla="*/ 26261 w 1402080"/>
                  <a:gd name="connsiteY0" fmla="*/ 0 h 881040"/>
                  <a:gd name="connsiteX1" fmla="*/ 55091 w 1402080"/>
                  <a:gd name="connsiteY1" fmla="*/ 92877 h 881040"/>
                  <a:gd name="connsiteX2" fmla="*/ 701040 w 1402080"/>
                  <a:gd name="connsiteY2" fmla="*/ 521040 h 881040"/>
                  <a:gd name="connsiteX3" fmla="*/ 1346989 w 1402080"/>
                  <a:gd name="connsiteY3" fmla="*/ 92877 h 881040"/>
                  <a:gd name="connsiteX4" fmla="*/ 1375819 w 1402080"/>
                  <a:gd name="connsiteY4" fmla="*/ 0 h 881040"/>
                  <a:gd name="connsiteX5" fmla="*/ 1387837 w 1402080"/>
                  <a:gd name="connsiteY5" fmla="*/ 38716 h 881040"/>
                  <a:gd name="connsiteX6" fmla="*/ 1402080 w 1402080"/>
                  <a:gd name="connsiteY6" fmla="*/ 180000 h 881040"/>
                  <a:gd name="connsiteX7" fmla="*/ 701040 w 1402080"/>
                  <a:gd name="connsiteY7" fmla="*/ 881040 h 881040"/>
                  <a:gd name="connsiteX8" fmla="*/ 0 w 1402080"/>
                  <a:gd name="connsiteY8" fmla="*/ 180000 h 881040"/>
                  <a:gd name="connsiteX9" fmla="*/ 14243 w 1402080"/>
                  <a:gd name="connsiteY9" fmla="*/ 38716 h 88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2080" h="881040">
                    <a:moveTo>
                      <a:pt x="26261" y="0"/>
                    </a:moveTo>
                    <a:lnTo>
                      <a:pt x="55091" y="92877"/>
                    </a:lnTo>
                    <a:cubicBezTo>
                      <a:pt x="161515" y="344491"/>
                      <a:pt x="410660" y="521040"/>
                      <a:pt x="701040" y="521040"/>
                    </a:cubicBezTo>
                    <a:cubicBezTo>
                      <a:pt x="991421" y="521040"/>
                      <a:pt x="1240565" y="344491"/>
                      <a:pt x="1346989" y="92877"/>
                    </a:cubicBezTo>
                    <a:lnTo>
                      <a:pt x="1375819" y="0"/>
                    </a:lnTo>
                    <a:lnTo>
                      <a:pt x="1387837" y="38716"/>
                    </a:lnTo>
                    <a:cubicBezTo>
                      <a:pt x="1397176" y="84352"/>
                      <a:pt x="1402080" y="131603"/>
                      <a:pt x="1402080" y="180000"/>
                    </a:cubicBezTo>
                    <a:cubicBezTo>
                      <a:pt x="1402080" y="567174"/>
                      <a:pt x="1088214" y="881040"/>
                      <a:pt x="701040" y="881040"/>
                    </a:cubicBezTo>
                    <a:cubicBezTo>
                      <a:pt x="313866" y="881040"/>
                      <a:pt x="0" y="567174"/>
                      <a:pt x="0" y="180000"/>
                    </a:cubicBezTo>
                    <a:cubicBezTo>
                      <a:pt x="0" y="131603"/>
                      <a:pt x="4904" y="84352"/>
                      <a:pt x="14243" y="38716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92000">
                    <a:sysClr val="window" lastClr="FFFFFF">
                      <a:alpha val="34000"/>
                    </a:sys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H_Other_25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6735763" y="3454628"/>
                <a:ext cx="1003300" cy="452437"/>
              </a:xfrm>
              <a:custGeom>
                <a:avLst/>
                <a:gdLst>
                  <a:gd name="connsiteX0" fmla="*/ 691248 w 1337472"/>
                  <a:gd name="connsiteY0" fmla="*/ 603903 h 603903"/>
                  <a:gd name="connsiteX1" fmla="*/ 1337197 w 1337472"/>
                  <a:gd name="connsiteY1" fmla="*/ 175740 h 603903"/>
                  <a:gd name="connsiteX2" fmla="*/ 1337472 w 1337472"/>
                  <a:gd name="connsiteY2" fmla="*/ 174853 h 603903"/>
                  <a:gd name="connsiteX3" fmla="*/ 1298229 w 1337472"/>
                  <a:gd name="connsiteY3" fmla="*/ 222416 h 603903"/>
                  <a:gd name="connsiteX4" fmla="*/ 726370 w 1337472"/>
                  <a:gd name="connsiteY4" fmla="*/ 459288 h 603903"/>
                  <a:gd name="connsiteX5" fmla="*/ 55759 w 1337472"/>
                  <a:gd name="connsiteY5" fmla="*/ 102727 h 603903"/>
                  <a:gd name="connsiteX6" fmla="*/ 0 w 1337472"/>
                  <a:gd name="connsiteY6" fmla="*/ 0 h 603903"/>
                  <a:gd name="connsiteX7" fmla="*/ 4451 w 1337472"/>
                  <a:gd name="connsiteY7" fmla="*/ 44147 h 603903"/>
                  <a:gd name="connsiteX8" fmla="*/ 691248 w 1337472"/>
                  <a:gd name="connsiteY8" fmla="*/ 603903 h 60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7472" h="603903">
                    <a:moveTo>
                      <a:pt x="691248" y="603903"/>
                    </a:moveTo>
                    <a:cubicBezTo>
                      <a:pt x="981629" y="603903"/>
                      <a:pt x="1230773" y="427353"/>
                      <a:pt x="1337197" y="175740"/>
                    </a:cubicBezTo>
                    <a:lnTo>
                      <a:pt x="1337472" y="174853"/>
                    </a:lnTo>
                    <a:lnTo>
                      <a:pt x="1298229" y="222416"/>
                    </a:lnTo>
                    <a:cubicBezTo>
                      <a:pt x="1151877" y="368768"/>
                      <a:pt x="949695" y="459288"/>
                      <a:pt x="726370" y="459288"/>
                    </a:cubicBezTo>
                    <a:cubicBezTo>
                      <a:pt x="447215" y="459288"/>
                      <a:pt x="201093" y="317850"/>
                      <a:pt x="55759" y="102727"/>
                    </a:cubicBezTo>
                    <a:lnTo>
                      <a:pt x="0" y="0"/>
                    </a:lnTo>
                    <a:lnTo>
                      <a:pt x="4451" y="44147"/>
                    </a:lnTo>
                    <a:cubicBezTo>
                      <a:pt x="69820" y="363599"/>
                      <a:pt x="352471" y="603903"/>
                      <a:pt x="691248" y="603903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92000">
                    <a:sysClr val="window" lastClr="FFFFFF">
                      <a:alpha val="34000"/>
                    </a:sys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664230" y="3542959"/>
              <a:ext cx="1539204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0" dirty="0" smtClean="0">
                  <a:solidFill>
                    <a:schemeClr val="bg1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Elicitation 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81936" y="4566785"/>
            <a:ext cx="3621492" cy="1162050"/>
            <a:chOff x="4506508" y="4601982"/>
            <a:chExt cx="3621492" cy="1162050"/>
          </a:xfrm>
        </p:grpSpPr>
        <p:grpSp>
          <p:nvGrpSpPr>
            <p:cNvPr id="30" name="组合 29"/>
            <p:cNvGrpSpPr/>
            <p:nvPr/>
          </p:nvGrpSpPr>
          <p:grpSpPr>
            <a:xfrm>
              <a:off x="4506508" y="4601982"/>
              <a:ext cx="3621492" cy="1162050"/>
              <a:chOff x="5529263" y="4421188"/>
              <a:chExt cx="1160462" cy="1162050"/>
            </a:xfrm>
          </p:grpSpPr>
          <p:sp>
            <p:nvSpPr>
              <p:cNvPr id="31" name="MH_Other_15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529263" y="4421188"/>
                <a:ext cx="1160462" cy="116205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B2B2B2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MH_Other_16"/>
              <p:cNvSpPr/>
              <p:nvPr>
                <p:custDataLst>
                  <p:tags r:id="rId6"/>
                </p:custDataLst>
              </p:nvPr>
            </p:nvSpPr>
            <p:spPr>
              <a:xfrm>
                <a:off x="5583238" y="4476751"/>
                <a:ext cx="1052512" cy="1050925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9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>
                <a:outerShdw blurRad="3175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MH_Other_17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5584826" y="4476977"/>
                <a:ext cx="1050925" cy="660400"/>
              </a:xfrm>
              <a:custGeom>
                <a:avLst/>
                <a:gdLst>
                  <a:gd name="connsiteX0" fmla="*/ 26261 w 1402080"/>
                  <a:gd name="connsiteY0" fmla="*/ 0 h 881040"/>
                  <a:gd name="connsiteX1" fmla="*/ 55091 w 1402080"/>
                  <a:gd name="connsiteY1" fmla="*/ 92877 h 881040"/>
                  <a:gd name="connsiteX2" fmla="*/ 701040 w 1402080"/>
                  <a:gd name="connsiteY2" fmla="*/ 521040 h 881040"/>
                  <a:gd name="connsiteX3" fmla="*/ 1346989 w 1402080"/>
                  <a:gd name="connsiteY3" fmla="*/ 92877 h 881040"/>
                  <a:gd name="connsiteX4" fmla="*/ 1375819 w 1402080"/>
                  <a:gd name="connsiteY4" fmla="*/ 0 h 881040"/>
                  <a:gd name="connsiteX5" fmla="*/ 1387837 w 1402080"/>
                  <a:gd name="connsiteY5" fmla="*/ 38716 h 881040"/>
                  <a:gd name="connsiteX6" fmla="*/ 1402080 w 1402080"/>
                  <a:gd name="connsiteY6" fmla="*/ 180000 h 881040"/>
                  <a:gd name="connsiteX7" fmla="*/ 701040 w 1402080"/>
                  <a:gd name="connsiteY7" fmla="*/ 881040 h 881040"/>
                  <a:gd name="connsiteX8" fmla="*/ 0 w 1402080"/>
                  <a:gd name="connsiteY8" fmla="*/ 180000 h 881040"/>
                  <a:gd name="connsiteX9" fmla="*/ 14243 w 1402080"/>
                  <a:gd name="connsiteY9" fmla="*/ 38716 h 88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2080" h="881040">
                    <a:moveTo>
                      <a:pt x="26261" y="0"/>
                    </a:moveTo>
                    <a:lnTo>
                      <a:pt x="55091" y="92877"/>
                    </a:lnTo>
                    <a:cubicBezTo>
                      <a:pt x="161515" y="344491"/>
                      <a:pt x="410660" y="521040"/>
                      <a:pt x="701040" y="521040"/>
                    </a:cubicBezTo>
                    <a:cubicBezTo>
                      <a:pt x="991421" y="521040"/>
                      <a:pt x="1240565" y="344491"/>
                      <a:pt x="1346989" y="92877"/>
                    </a:cubicBezTo>
                    <a:lnTo>
                      <a:pt x="1375819" y="0"/>
                    </a:lnTo>
                    <a:lnTo>
                      <a:pt x="1387837" y="38716"/>
                    </a:lnTo>
                    <a:cubicBezTo>
                      <a:pt x="1397176" y="84352"/>
                      <a:pt x="1402080" y="131603"/>
                      <a:pt x="1402080" y="180000"/>
                    </a:cubicBezTo>
                    <a:cubicBezTo>
                      <a:pt x="1402080" y="567174"/>
                      <a:pt x="1088214" y="881040"/>
                      <a:pt x="701040" y="881040"/>
                    </a:cubicBezTo>
                    <a:cubicBezTo>
                      <a:pt x="313866" y="881040"/>
                      <a:pt x="0" y="567174"/>
                      <a:pt x="0" y="180000"/>
                    </a:cubicBezTo>
                    <a:cubicBezTo>
                      <a:pt x="0" y="131603"/>
                      <a:pt x="4904" y="84352"/>
                      <a:pt x="14243" y="38716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92000">
                    <a:sysClr val="window" lastClr="FFFFFF">
                      <a:alpha val="34000"/>
                    </a:sys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MH_Other_26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5588000" y="4476978"/>
                <a:ext cx="1003300" cy="452437"/>
              </a:xfrm>
              <a:custGeom>
                <a:avLst/>
                <a:gdLst>
                  <a:gd name="connsiteX0" fmla="*/ 691248 w 1337472"/>
                  <a:gd name="connsiteY0" fmla="*/ 603903 h 603903"/>
                  <a:gd name="connsiteX1" fmla="*/ 1337197 w 1337472"/>
                  <a:gd name="connsiteY1" fmla="*/ 175740 h 603903"/>
                  <a:gd name="connsiteX2" fmla="*/ 1337472 w 1337472"/>
                  <a:gd name="connsiteY2" fmla="*/ 174853 h 603903"/>
                  <a:gd name="connsiteX3" fmla="*/ 1298229 w 1337472"/>
                  <a:gd name="connsiteY3" fmla="*/ 222416 h 603903"/>
                  <a:gd name="connsiteX4" fmla="*/ 726370 w 1337472"/>
                  <a:gd name="connsiteY4" fmla="*/ 459288 h 603903"/>
                  <a:gd name="connsiteX5" fmla="*/ 55759 w 1337472"/>
                  <a:gd name="connsiteY5" fmla="*/ 102727 h 603903"/>
                  <a:gd name="connsiteX6" fmla="*/ 0 w 1337472"/>
                  <a:gd name="connsiteY6" fmla="*/ 0 h 603903"/>
                  <a:gd name="connsiteX7" fmla="*/ 4451 w 1337472"/>
                  <a:gd name="connsiteY7" fmla="*/ 44147 h 603903"/>
                  <a:gd name="connsiteX8" fmla="*/ 691248 w 1337472"/>
                  <a:gd name="connsiteY8" fmla="*/ 603903 h 60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7472" h="603903">
                    <a:moveTo>
                      <a:pt x="691248" y="603903"/>
                    </a:moveTo>
                    <a:cubicBezTo>
                      <a:pt x="981629" y="603903"/>
                      <a:pt x="1230773" y="427353"/>
                      <a:pt x="1337197" y="175740"/>
                    </a:cubicBezTo>
                    <a:lnTo>
                      <a:pt x="1337472" y="174853"/>
                    </a:lnTo>
                    <a:lnTo>
                      <a:pt x="1298229" y="222416"/>
                    </a:lnTo>
                    <a:cubicBezTo>
                      <a:pt x="1151877" y="368768"/>
                      <a:pt x="949695" y="459288"/>
                      <a:pt x="726370" y="459288"/>
                    </a:cubicBezTo>
                    <a:cubicBezTo>
                      <a:pt x="447215" y="459288"/>
                      <a:pt x="201093" y="317850"/>
                      <a:pt x="55759" y="102727"/>
                    </a:cubicBezTo>
                    <a:lnTo>
                      <a:pt x="0" y="0"/>
                    </a:lnTo>
                    <a:lnTo>
                      <a:pt x="4451" y="44147"/>
                    </a:lnTo>
                    <a:cubicBezTo>
                      <a:pt x="69820" y="363599"/>
                      <a:pt x="352471" y="603903"/>
                      <a:pt x="691248" y="603903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92000">
                    <a:sysClr val="window" lastClr="FFFFFF">
                      <a:alpha val="34000"/>
                    </a:sys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025953" y="4784625"/>
              <a:ext cx="27718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kern="0" dirty="0" smtClean="0">
                  <a:solidFill>
                    <a:schemeClr val="tx1">
                      <a:lumMod val="50000"/>
                    </a:schemeClr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Integration-oriented </a:t>
              </a:r>
              <a:r>
                <a:rPr lang="en-US" altLang="zh-CN" sz="2400" kern="0" dirty="0">
                  <a:solidFill>
                    <a:schemeClr val="tx1">
                      <a:lumMod val="50000"/>
                    </a:schemeClr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consensus </a:t>
              </a:r>
              <a:r>
                <a:rPr lang="en-US" altLang="zh-CN" sz="2400" kern="0" dirty="0" smtClean="0">
                  <a:solidFill>
                    <a:schemeClr val="tx1">
                      <a:lumMod val="50000"/>
                    </a:schemeClr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building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91237" y="4167228"/>
            <a:ext cx="3750751" cy="1134372"/>
            <a:chOff x="943802" y="3528554"/>
            <a:chExt cx="3750751" cy="1160462"/>
          </a:xfrm>
        </p:grpSpPr>
        <p:grpSp>
          <p:nvGrpSpPr>
            <p:cNvPr id="20" name="组合 19"/>
            <p:cNvGrpSpPr/>
            <p:nvPr/>
          </p:nvGrpSpPr>
          <p:grpSpPr>
            <a:xfrm>
              <a:off x="943802" y="3528554"/>
              <a:ext cx="3512682" cy="1160462"/>
              <a:chOff x="4408488" y="3398838"/>
              <a:chExt cx="1162050" cy="1160462"/>
            </a:xfrm>
          </p:grpSpPr>
          <p:sp>
            <p:nvSpPr>
              <p:cNvPr id="21" name="MH_Other_10"/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4408488" y="3398838"/>
                <a:ext cx="1162050" cy="116046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B2B2B2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MH_Other_11"/>
              <p:cNvSpPr/>
              <p:nvPr>
                <p:custDataLst>
                  <p:tags r:id="rId2"/>
                </p:custDataLst>
              </p:nvPr>
            </p:nvSpPr>
            <p:spPr>
              <a:xfrm>
                <a:off x="4464051" y="3452813"/>
                <a:ext cx="1050925" cy="105251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69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>
                <a:outerShdw blurRad="3175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MH_Other_12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4467226" y="3454627"/>
                <a:ext cx="1050925" cy="660400"/>
              </a:xfrm>
              <a:custGeom>
                <a:avLst/>
                <a:gdLst>
                  <a:gd name="connsiteX0" fmla="*/ 26261 w 1402080"/>
                  <a:gd name="connsiteY0" fmla="*/ 0 h 881040"/>
                  <a:gd name="connsiteX1" fmla="*/ 55091 w 1402080"/>
                  <a:gd name="connsiteY1" fmla="*/ 92877 h 881040"/>
                  <a:gd name="connsiteX2" fmla="*/ 701040 w 1402080"/>
                  <a:gd name="connsiteY2" fmla="*/ 521040 h 881040"/>
                  <a:gd name="connsiteX3" fmla="*/ 1346989 w 1402080"/>
                  <a:gd name="connsiteY3" fmla="*/ 92877 h 881040"/>
                  <a:gd name="connsiteX4" fmla="*/ 1375819 w 1402080"/>
                  <a:gd name="connsiteY4" fmla="*/ 0 h 881040"/>
                  <a:gd name="connsiteX5" fmla="*/ 1387837 w 1402080"/>
                  <a:gd name="connsiteY5" fmla="*/ 38716 h 881040"/>
                  <a:gd name="connsiteX6" fmla="*/ 1402080 w 1402080"/>
                  <a:gd name="connsiteY6" fmla="*/ 180000 h 881040"/>
                  <a:gd name="connsiteX7" fmla="*/ 701040 w 1402080"/>
                  <a:gd name="connsiteY7" fmla="*/ 881040 h 881040"/>
                  <a:gd name="connsiteX8" fmla="*/ 0 w 1402080"/>
                  <a:gd name="connsiteY8" fmla="*/ 180000 h 881040"/>
                  <a:gd name="connsiteX9" fmla="*/ 14243 w 1402080"/>
                  <a:gd name="connsiteY9" fmla="*/ 38716 h 88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2080" h="881040">
                    <a:moveTo>
                      <a:pt x="26261" y="0"/>
                    </a:moveTo>
                    <a:lnTo>
                      <a:pt x="55091" y="92877"/>
                    </a:lnTo>
                    <a:cubicBezTo>
                      <a:pt x="161515" y="344491"/>
                      <a:pt x="410660" y="521040"/>
                      <a:pt x="701040" y="521040"/>
                    </a:cubicBezTo>
                    <a:cubicBezTo>
                      <a:pt x="991421" y="521040"/>
                      <a:pt x="1240565" y="344491"/>
                      <a:pt x="1346989" y="92877"/>
                    </a:cubicBezTo>
                    <a:lnTo>
                      <a:pt x="1375819" y="0"/>
                    </a:lnTo>
                    <a:lnTo>
                      <a:pt x="1387837" y="38716"/>
                    </a:lnTo>
                    <a:cubicBezTo>
                      <a:pt x="1397176" y="84352"/>
                      <a:pt x="1402080" y="131603"/>
                      <a:pt x="1402080" y="180000"/>
                    </a:cubicBezTo>
                    <a:cubicBezTo>
                      <a:pt x="1402080" y="567174"/>
                      <a:pt x="1088214" y="881040"/>
                      <a:pt x="701040" y="881040"/>
                    </a:cubicBezTo>
                    <a:cubicBezTo>
                      <a:pt x="313866" y="881040"/>
                      <a:pt x="0" y="567174"/>
                      <a:pt x="0" y="180000"/>
                    </a:cubicBezTo>
                    <a:cubicBezTo>
                      <a:pt x="0" y="131603"/>
                      <a:pt x="4904" y="84352"/>
                      <a:pt x="14243" y="38716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92000">
                    <a:sysClr val="window" lastClr="FFFFFF">
                      <a:alpha val="34000"/>
                    </a:sys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MH_Other_14"/>
              <p:cNvSpPr/>
              <p:nvPr>
                <p:custDataLst>
                  <p:tags r:id="rId4"/>
                </p:custDataLst>
              </p:nvPr>
            </p:nvSpPr>
            <p:spPr>
              <a:xfrm flipV="1">
                <a:off x="4468813" y="3454628"/>
                <a:ext cx="1003300" cy="452437"/>
              </a:xfrm>
              <a:custGeom>
                <a:avLst/>
                <a:gdLst>
                  <a:gd name="connsiteX0" fmla="*/ 691248 w 1337472"/>
                  <a:gd name="connsiteY0" fmla="*/ 603903 h 603903"/>
                  <a:gd name="connsiteX1" fmla="*/ 1337197 w 1337472"/>
                  <a:gd name="connsiteY1" fmla="*/ 175740 h 603903"/>
                  <a:gd name="connsiteX2" fmla="*/ 1337472 w 1337472"/>
                  <a:gd name="connsiteY2" fmla="*/ 174853 h 603903"/>
                  <a:gd name="connsiteX3" fmla="*/ 1298229 w 1337472"/>
                  <a:gd name="connsiteY3" fmla="*/ 222416 h 603903"/>
                  <a:gd name="connsiteX4" fmla="*/ 726370 w 1337472"/>
                  <a:gd name="connsiteY4" fmla="*/ 459288 h 603903"/>
                  <a:gd name="connsiteX5" fmla="*/ 55759 w 1337472"/>
                  <a:gd name="connsiteY5" fmla="*/ 102727 h 603903"/>
                  <a:gd name="connsiteX6" fmla="*/ 0 w 1337472"/>
                  <a:gd name="connsiteY6" fmla="*/ 0 h 603903"/>
                  <a:gd name="connsiteX7" fmla="*/ 4451 w 1337472"/>
                  <a:gd name="connsiteY7" fmla="*/ 44147 h 603903"/>
                  <a:gd name="connsiteX8" fmla="*/ 691248 w 1337472"/>
                  <a:gd name="connsiteY8" fmla="*/ 603903 h 60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7472" h="603903">
                    <a:moveTo>
                      <a:pt x="691248" y="603903"/>
                    </a:moveTo>
                    <a:cubicBezTo>
                      <a:pt x="981629" y="603903"/>
                      <a:pt x="1230773" y="427353"/>
                      <a:pt x="1337197" y="175740"/>
                    </a:cubicBezTo>
                    <a:lnTo>
                      <a:pt x="1337472" y="174853"/>
                    </a:lnTo>
                    <a:lnTo>
                      <a:pt x="1298229" y="222416"/>
                    </a:lnTo>
                    <a:cubicBezTo>
                      <a:pt x="1151877" y="368768"/>
                      <a:pt x="949695" y="459288"/>
                      <a:pt x="726370" y="459288"/>
                    </a:cubicBezTo>
                    <a:cubicBezTo>
                      <a:pt x="447215" y="459288"/>
                      <a:pt x="201093" y="317850"/>
                      <a:pt x="55759" y="102727"/>
                    </a:cubicBezTo>
                    <a:lnTo>
                      <a:pt x="0" y="0"/>
                    </a:lnTo>
                    <a:lnTo>
                      <a:pt x="4451" y="44147"/>
                    </a:lnTo>
                    <a:cubicBezTo>
                      <a:pt x="69820" y="363599"/>
                      <a:pt x="352471" y="603903"/>
                      <a:pt x="691248" y="603903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92000">
                    <a:sysClr val="window" lastClr="FFFFFF">
                      <a:alpha val="34000"/>
                    </a:sys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537199" y="3648270"/>
              <a:ext cx="31573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kern="0" dirty="0" smtClean="0">
                  <a:solidFill>
                    <a:schemeClr val="tx1">
                      <a:lumMod val="50000"/>
                    </a:schemeClr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Conflict-oriented </a:t>
              </a:r>
              <a:r>
                <a:rPr lang="en-US" altLang="zh-CN" sz="2400" kern="0" dirty="0">
                  <a:solidFill>
                    <a:schemeClr val="tx1">
                      <a:lumMod val="50000"/>
                    </a:schemeClr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consensus </a:t>
              </a:r>
              <a:r>
                <a:rPr lang="en-US" altLang="zh-CN" sz="2400" kern="0" dirty="0" smtClean="0">
                  <a:solidFill>
                    <a:schemeClr val="tx1">
                      <a:lumMod val="50000"/>
                    </a:schemeClr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building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201958" y="2487086"/>
            <a:ext cx="5628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CN" dirty="0"/>
              <a:t>Statements are utterances with the function of imparting information to the learning partner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6990993" y="1656090"/>
            <a:ext cx="449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CN" kern="0" dirty="0">
                <a:ea typeface="宋体" panose="02010600030101010101" pitchFamily="2" charset="-122"/>
                <a:cs typeface="Times New Roman" panose="02020603050405020304" pitchFamily="18" charset="0"/>
              </a:rPr>
              <a:t>An utterance with on-task content and the communicative function “request for information” or “directive” was categorized as elicitation.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60984" y="59141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kern="0" dirty="0">
                <a:ea typeface="宋体" panose="02010600030101010101" pitchFamily="2" charset="-122"/>
                <a:cs typeface="Times New Roman" panose="02020603050405020304" pitchFamily="18" charset="0"/>
              </a:rPr>
              <a:t>Agreements with on-task content were categorized as integration-oriented consensus building.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308092" y="5449081"/>
            <a:ext cx="5416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0" dirty="0">
                <a:ea typeface="宋体" panose="02010600030101010101" pitchFamily="2" charset="-122"/>
                <a:cs typeface="Times New Roman" panose="02020603050405020304" pitchFamily="18" charset="0"/>
              </a:rPr>
              <a:t>Rejections of on-task content were categorized as conflict-oriented consensus building.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en-US" altLang="zh-CN" dirty="0"/>
              <a:t>. </a:t>
            </a:r>
            <a:r>
              <a:rPr lang="en-US" altLang="zh-CN" dirty="0" smtClean="0"/>
              <a:t>Collaborative </a:t>
            </a:r>
            <a:r>
              <a:rPr lang="en-US" altLang="zh-CN" dirty="0"/>
              <a:t>outcomes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944880" y="2041881"/>
            <a:ext cx="10881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 Appropriate use of theoretical concepts. To assess the appropriate use of theoretical concepts quantitatively we measured: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77440" y="3394331"/>
            <a:ext cx="8183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(a) The </a:t>
            </a:r>
            <a:r>
              <a:rPr lang="en-US" altLang="zh-CN" sz="2400" i="1" dirty="0">
                <a:latin typeface="Times New Roman" panose="02020603050405020304" pitchFamily="18" charset="0"/>
              </a:rPr>
              <a:t>application of prior-knowledge concepts</a:t>
            </a:r>
            <a:r>
              <a:rPr lang="en-US" altLang="zh-CN" sz="2400" dirty="0">
                <a:latin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377440" y="4008117"/>
            <a:ext cx="9265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(b) Moreover, we assessed the application of </a:t>
            </a:r>
            <a:r>
              <a:rPr lang="en-US" altLang="zh-CN" sz="2400" i="1" dirty="0">
                <a:latin typeface="Times New Roman" panose="02020603050405020304" pitchFamily="18" charset="0"/>
              </a:rPr>
              <a:t>theoretical concepts given in 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the learning </a:t>
            </a:r>
            <a:r>
              <a:rPr lang="en-US" altLang="zh-CN" sz="2400" i="1" dirty="0">
                <a:latin typeface="Times New Roman" panose="02020603050405020304" pitchFamily="18" charset="0"/>
              </a:rPr>
              <a:t>environment</a:t>
            </a:r>
            <a:r>
              <a:rPr lang="en-US" altLang="zh-CN" sz="2400" dirty="0">
                <a:latin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21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en-US" altLang="zh-CN" dirty="0"/>
              <a:t>. </a:t>
            </a:r>
            <a:r>
              <a:rPr lang="en-US" altLang="zh-CN" dirty="0" smtClean="0"/>
              <a:t>Collaborative </a:t>
            </a:r>
            <a:r>
              <a:rPr lang="en-US" altLang="zh-CN" dirty="0"/>
              <a:t>outcomes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1752600" y="2041881"/>
            <a:ext cx="9418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(2) </a:t>
            </a:r>
            <a:r>
              <a:rPr lang="en-US" altLang="zh-CN" sz="2400" kern="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Quality of the collaborative problem solution.</a:t>
            </a:r>
            <a:r>
              <a:rPr lang="en-US" altLang="zh-CN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kern="0" dirty="0" smtClean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082675" indent="34925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altLang="zh-CN" sz="2400" i="1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Low </a:t>
            </a:r>
            <a:r>
              <a:rPr lang="en-US" altLang="zh-CN" sz="2400" i="1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solution quality</a:t>
            </a:r>
            <a:r>
              <a:rPr lang="en-US" altLang="zh-CN" sz="2400" i="1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1082675" indent="34925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altLang="zh-CN" sz="2400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Rather </a:t>
            </a:r>
            <a:r>
              <a:rPr lang="en-US" altLang="zh-CN" sz="2400" i="1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low solution quality. </a:t>
            </a:r>
            <a:endParaRPr lang="en-US" altLang="zh-CN" sz="2400" kern="0" dirty="0" smtClean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082675" indent="34925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altLang="zh-CN" sz="2400" i="1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Rather </a:t>
            </a:r>
            <a:r>
              <a:rPr lang="en-US" altLang="zh-CN" sz="2400" i="1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high solution quality. </a:t>
            </a:r>
            <a:endParaRPr lang="en-US" altLang="zh-CN" sz="2400" kern="0" dirty="0" smtClean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082675" indent="349250" algn="just">
              <a:lnSpc>
                <a:spcPct val="150000"/>
              </a:lnSpc>
              <a:spcAft>
                <a:spcPts val="0"/>
              </a:spcAft>
              <a:buAutoNum type="alphaLcParenBoth"/>
            </a:pPr>
            <a:r>
              <a:rPr lang="en-US" altLang="zh-CN" sz="2400" i="1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High </a:t>
            </a:r>
            <a:r>
              <a:rPr lang="en-US" altLang="zh-CN" sz="2400" i="1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solution quality</a:t>
            </a:r>
            <a:r>
              <a:rPr lang="en-US" altLang="zh-CN" sz="2400" i="1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5.Group-to-individual </a:t>
            </a:r>
            <a:r>
              <a:rPr lang="en-US" altLang="zh-CN" dirty="0"/>
              <a:t>transfer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3426501" y="2124729"/>
            <a:ext cx="488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1. </a:t>
            </a:r>
            <a:r>
              <a:rPr lang="en-US" altLang="zh-CN" sz="2400" i="1" dirty="0">
                <a:latin typeface="Times New Roman" panose="02020603050405020304" pitchFamily="18" charset="0"/>
              </a:rPr>
              <a:t>Individual transfer of 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knowledge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605894" y="3721622"/>
            <a:ext cx="7104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2. </a:t>
            </a:r>
            <a:r>
              <a:rPr lang="en-US" altLang="zh-CN" sz="2400" i="1" dirty="0">
                <a:latin typeface="Times New Roman" panose="02020603050405020304" pitchFamily="18" charset="0"/>
              </a:rPr>
              <a:t>Intragroup divergence of group-to-individual transfer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9" y="4362798"/>
            <a:ext cx="2786421" cy="18188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22" y="2041881"/>
            <a:ext cx="2275442" cy="2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6</a:t>
            </a:r>
            <a:r>
              <a:rPr lang="en-US" altLang="zh-CN" i="1" dirty="0"/>
              <a:t>. Control measures</a:t>
            </a:r>
            <a:endParaRPr lang="zh-CN" altLang="zh-CN" dirty="0"/>
          </a:p>
        </p:txBody>
      </p:sp>
      <p:cxnSp>
        <p:nvCxnSpPr>
          <p:cNvPr id="9" name="MH_Other_1"/>
          <p:cNvCxnSpPr/>
          <p:nvPr>
            <p:custDataLst>
              <p:tags r:id="rId1"/>
            </p:custDataLst>
          </p:nvPr>
        </p:nvCxnSpPr>
        <p:spPr>
          <a:xfrm>
            <a:off x="7482205" y="2771458"/>
            <a:ext cx="534988" cy="379412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MH_Other_2"/>
          <p:cNvCxnSpPr/>
          <p:nvPr>
            <p:custDataLst>
              <p:tags r:id="rId2"/>
            </p:custDataLst>
          </p:nvPr>
        </p:nvCxnSpPr>
        <p:spPr>
          <a:xfrm flipV="1">
            <a:off x="6936105" y="3690620"/>
            <a:ext cx="946150" cy="12065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3"/>
          <p:cNvCxnSpPr/>
          <p:nvPr>
            <p:custDataLst>
              <p:tags r:id="rId3"/>
            </p:custDataLst>
          </p:nvPr>
        </p:nvCxnSpPr>
        <p:spPr>
          <a:xfrm flipV="1">
            <a:off x="7761605" y="4263708"/>
            <a:ext cx="579438" cy="728662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Other_4"/>
          <p:cNvSpPr/>
          <p:nvPr>
            <p:custDataLst>
              <p:tags r:id="rId4"/>
            </p:custDataLst>
          </p:nvPr>
        </p:nvSpPr>
        <p:spPr>
          <a:xfrm>
            <a:off x="6531294" y="2015809"/>
            <a:ext cx="1000125" cy="1000125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>
              <a:latin typeface="+mn-ea"/>
            </a:endParaRPr>
          </a:p>
        </p:txBody>
      </p:sp>
      <p:sp>
        <p:nvSpPr>
          <p:cNvPr id="13" name="MH_Title_1"/>
          <p:cNvSpPr/>
          <p:nvPr>
            <p:custDataLst>
              <p:tags r:id="rId5"/>
            </p:custDataLst>
          </p:nvPr>
        </p:nvSpPr>
        <p:spPr>
          <a:xfrm>
            <a:off x="8069581" y="2944496"/>
            <a:ext cx="1257299" cy="122396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</a:rPr>
              <a:t>Control measures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MH_Other_5"/>
          <p:cNvSpPr/>
          <p:nvPr>
            <p:custDataLst>
              <p:tags r:id="rId6"/>
            </p:custDataLst>
          </p:nvPr>
        </p:nvSpPr>
        <p:spPr>
          <a:xfrm>
            <a:off x="7882256" y="2757171"/>
            <a:ext cx="1598613" cy="1598613"/>
          </a:xfrm>
          <a:prstGeom prst="ellipse">
            <a:avLst/>
          </a:prstGeom>
          <a:noFill/>
          <a:ln w="762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>
              <a:latin typeface="+mn-ea"/>
            </a:endParaRPr>
          </a:p>
        </p:txBody>
      </p:sp>
      <p:sp>
        <p:nvSpPr>
          <p:cNvPr id="15" name="MH_Other_6"/>
          <p:cNvSpPr/>
          <p:nvPr>
            <p:custDataLst>
              <p:tags r:id="rId7"/>
            </p:custDataLst>
          </p:nvPr>
        </p:nvSpPr>
        <p:spPr>
          <a:xfrm>
            <a:off x="6755175" y="2260698"/>
            <a:ext cx="510406" cy="510406"/>
          </a:xfrm>
          <a:prstGeom prst="ellipse">
            <a:avLst/>
          </a:prstGeom>
          <a:blipFill dpi="0"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>
              <a:latin typeface="+mn-ea"/>
            </a:endParaRPr>
          </a:p>
        </p:txBody>
      </p:sp>
      <p:sp>
        <p:nvSpPr>
          <p:cNvPr id="16" name="MH_Other_7"/>
          <p:cNvSpPr/>
          <p:nvPr>
            <p:custDataLst>
              <p:tags r:id="rId8"/>
            </p:custDataLst>
          </p:nvPr>
        </p:nvSpPr>
        <p:spPr>
          <a:xfrm>
            <a:off x="5947094" y="3312795"/>
            <a:ext cx="998537" cy="998538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>
              <a:latin typeface="+mn-ea"/>
            </a:endParaRPr>
          </a:p>
        </p:txBody>
      </p:sp>
      <p:sp>
        <p:nvSpPr>
          <p:cNvPr id="17" name="MH_Other_8"/>
          <p:cNvSpPr/>
          <p:nvPr>
            <p:custDataLst>
              <p:tags r:id="rId9"/>
            </p:custDataLst>
          </p:nvPr>
        </p:nvSpPr>
        <p:spPr>
          <a:xfrm>
            <a:off x="6178043" y="3573776"/>
            <a:ext cx="510406" cy="510406"/>
          </a:xfrm>
          <a:prstGeom prst="ellipse">
            <a:avLst/>
          </a:prstGeom>
          <a:blipFill dpi="0" rotWithShape="1"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>
              <a:latin typeface="+mn-ea"/>
            </a:endParaRPr>
          </a:p>
        </p:txBody>
      </p:sp>
      <p:sp>
        <p:nvSpPr>
          <p:cNvPr id="18" name="MH_Other_9"/>
          <p:cNvSpPr/>
          <p:nvPr>
            <p:custDataLst>
              <p:tags r:id="rId10"/>
            </p:custDataLst>
          </p:nvPr>
        </p:nvSpPr>
        <p:spPr>
          <a:xfrm>
            <a:off x="6763069" y="4639945"/>
            <a:ext cx="998537" cy="998538"/>
          </a:xfrm>
          <a:prstGeom prst="ellipse">
            <a:avLst/>
          </a:prstGeom>
          <a:noFill/>
          <a:ln w="762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>
              <a:latin typeface="+mn-ea"/>
            </a:endParaRPr>
          </a:p>
        </p:txBody>
      </p:sp>
      <p:sp>
        <p:nvSpPr>
          <p:cNvPr id="19" name="MH_Other_10"/>
          <p:cNvSpPr/>
          <p:nvPr>
            <p:custDataLst>
              <p:tags r:id="rId11"/>
            </p:custDataLst>
          </p:nvPr>
        </p:nvSpPr>
        <p:spPr>
          <a:xfrm>
            <a:off x="6986427" y="4884569"/>
            <a:ext cx="510406" cy="510406"/>
          </a:xfrm>
          <a:prstGeom prst="ellipse">
            <a:avLst/>
          </a:prstGeom>
          <a:blipFill dpi="0" rotWithShape="1"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59281" y="2082702"/>
            <a:ext cx="4848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</a:rPr>
              <a:t>Preference of collaborative learning</a:t>
            </a:r>
            <a:endParaRPr lang="zh-CN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2423851" y="3599779"/>
            <a:ext cx="4418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Operational </a:t>
            </a:r>
            <a:r>
              <a:rPr lang="en-US" altLang="zh-CN" sz="2400" i="1" dirty="0">
                <a:latin typeface="Times New Roman" panose="02020603050405020304" pitchFamily="18" charset="0"/>
              </a:rPr>
              <a:t>coordination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2072641" y="4992370"/>
            <a:ext cx="4982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</a:rPr>
              <a:t>Acceptance </a:t>
            </a:r>
            <a:r>
              <a:rPr lang="en-US" altLang="zh-CN" sz="2400" dirty="0">
                <a:latin typeface="Times New Roman" panose="02020603050405020304" pitchFamily="18" charset="0"/>
              </a:rPr>
              <a:t>of the learning environment and motivation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effects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17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7</a:t>
            </a:r>
            <a:r>
              <a:rPr lang="en-US" altLang="zh-CN" i="1" dirty="0"/>
              <a:t>. Unit of analysis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6473991" y="4641306"/>
            <a:ext cx="5245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</a:rPr>
              <a:t>determine </a:t>
            </a:r>
            <a:r>
              <a:rPr lang="en-US" altLang="zh-CN" sz="2400" dirty="0">
                <a:latin typeface="Times New Roman" panose="02020603050405020304" pitchFamily="18" charset="0"/>
              </a:rPr>
              <a:t>the individual transfer from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collaborative knowledge </a:t>
            </a:r>
            <a:r>
              <a:rPr lang="en-US" altLang="zh-CN" sz="2400" dirty="0">
                <a:latin typeface="Times New Roman" panose="02020603050405020304" pitchFamily="18" charset="0"/>
              </a:rPr>
              <a:t>construction according to research question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3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445291" y="2460378"/>
            <a:ext cx="263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</a:rPr>
              <a:t>individual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52809" y="3666342"/>
            <a:ext cx="1842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</a:rPr>
              <a:t>group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848518" y="3158582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0" dirty="0">
                <a:latin typeface="宋体" panose="02010600030101010101" pitchFamily="2" charset="-122"/>
                <a:cs typeface="Times New Roman" panose="02020603050405020304" pitchFamily="18" charset="0"/>
              </a:rPr>
              <a:t>questions 1 and 2</a:t>
            </a:r>
            <a:endParaRPr lang="zh-CN" altLang="en-US" sz="2400" dirty="0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2976411" y="2701817"/>
            <a:ext cx="2418549" cy="531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10" idx="1"/>
          </p:cNvCxnSpPr>
          <p:nvPr/>
        </p:nvCxnSpPr>
        <p:spPr>
          <a:xfrm>
            <a:off x="2992489" y="3620247"/>
            <a:ext cx="2560320" cy="276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185745" y="4964709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question 3</a:t>
            </a:r>
            <a:endParaRPr lang="zh-CN" altLang="en-US" sz="2400" dirty="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2663302" y="2872816"/>
            <a:ext cx="3055922" cy="232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733071" y="2891563"/>
            <a:ext cx="1845180" cy="183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2727392" y="4087070"/>
            <a:ext cx="2825417" cy="110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7987684" y="1"/>
            <a:ext cx="2268836" cy="4508927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en-US" altLang="zh-CN" sz="28700" spc="400" dirty="0" smtClean="0"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ea typeface="Orbitron" panose="02000000000000000000" pitchFamily="2" charset="0"/>
              </a:rPr>
              <a:t>4</a:t>
            </a:r>
            <a:endParaRPr lang="zh-CN" altLang="en-US" sz="28700" spc="400" dirty="0">
              <a:blipFill dpi="0" rotWithShape="1">
                <a:blip r:embed="rId7"/>
                <a:srcRect/>
                <a:stretch>
                  <a:fillRect/>
                </a:stretch>
              </a:blipFill>
              <a:latin typeface="Impact" panose="020B0806030902050204" pitchFamily="34" charset="0"/>
              <a:ea typeface="Orbitron" panose="02000000000000000000" pitchFamily="2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6479256" y="3176993"/>
            <a:ext cx="2053767" cy="64633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en-US" altLang="zh-CN" sz="3600" spc="400" dirty="0">
                <a:solidFill>
                  <a:schemeClr val="accent1"/>
                </a:solidFill>
                <a:latin typeface="Impact" panose="020B0806030902050204" pitchFamily="34" charset="0"/>
                <a:ea typeface="华文隶书" panose="02010800040101010101" pitchFamily="2" charset="-122"/>
                <a:cs typeface="Microsoft New Tai Lue" panose="020B0502040204020203" pitchFamily="34" charset="0"/>
              </a:rPr>
              <a:t>Chapter</a:t>
            </a:r>
            <a:endParaRPr lang="zh-CN" altLang="en-US" sz="3600" spc="400" dirty="0">
              <a:solidFill>
                <a:schemeClr val="accent1"/>
              </a:solidFill>
              <a:latin typeface="Impact" panose="020B0806030902050204" pitchFamily="34" charset="0"/>
              <a:ea typeface="华文隶书" panose="02010800040101010101" pitchFamily="2" charset="-122"/>
              <a:cs typeface="Microsoft New Tai Lue" panose="020B0502040204020203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600200" y="4378870"/>
            <a:ext cx="7842504" cy="234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Results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5"/>
            </p:custDataLst>
          </p:nvPr>
        </p:nvCxnSpPr>
        <p:spPr>
          <a:xfrm>
            <a:off x="1322832" y="4119789"/>
            <a:ext cx="7992000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887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7987684" y="1"/>
            <a:ext cx="2268836" cy="4508927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en-US" altLang="zh-CN" sz="28700" spc="400" dirty="0"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ea typeface="Orbitron" panose="02000000000000000000" pitchFamily="2" charset="0"/>
              </a:rPr>
              <a:t>1</a:t>
            </a:r>
            <a:endParaRPr lang="zh-CN" altLang="en-US" sz="28700" spc="400" dirty="0">
              <a:blipFill dpi="0" rotWithShape="1">
                <a:blip r:embed="rId7"/>
                <a:srcRect/>
                <a:stretch>
                  <a:fillRect/>
                </a:stretch>
              </a:blipFill>
              <a:latin typeface="Impact" panose="020B0806030902050204" pitchFamily="34" charset="0"/>
              <a:ea typeface="Orbitron" panose="02000000000000000000" pitchFamily="2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6479256" y="3176993"/>
            <a:ext cx="2053767" cy="64633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en-US" altLang="zh-CN" sz="3600" spc="400" dirty="0">
                <a:solidFill>
                  <a:schemeClr val="accent1"/>
                </a:solidFill>
                <a:latin typeface="Impact" panose="020B0806030902050204" pitchFamily="34" charset="0"/>
                <a:ea typeface="华文隶书" panose="02010800040101010101" pitchFamily="2" charset="-122"/>
                <a:cs typeface="Microsoft New Tai Lue" panose="020B0502040204020203" pitchFamily="34" charset="0"/>
              </a:rPr>
              <a:t>Chapter</a:t>
            </a:r>
            <a:endParaRPr lang="zh-CN" altLang="en-US" sz="3600" spc="400" dirty="0">
              <a:solidFill>
                <a:schemeClr val="accent1"/>
              </a:solidFill>
              <a:latin typeface="Impact" panose="020B0806030902050204" pitchFamily="34" charset="0"/>
              <a:ea typeface="华文隶书" panose="02010800040101010101" pitchFamily="2" charset="-122"/>
              <a:cs typeface="Microsoft New Tai Lue" panose="020B0502040204020203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600200" y="4348390"/>
            <a:ext cx="7842504" cy="234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Processes of collaborative knowledge construction and cooperative learning outcomes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5"/>
            </p:custDataLst>
          </p:nvPr>
        </p:nvCxnSpPr>
        <p:spPr>
          <a:xfrm>
            <a:off x="1322832" y="4119789"/>
            <a:ext cx="7992000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75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1.Learning </a:t>
            </a:r>
            <a:r>
              <a:rPr lang="en-US" altLang="zh-CN" i="1" dirty="0"/>
              <a:t>requirements and control measures</a:t>
            </a:r>
            <a:endParaRPr lang="zh-CN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753571" y="2041881"/>
            <a:ext cx="10691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ea"/>
              <a:buAutoNum type="circleNumDbPlain"/>
            </a:pP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There are no differences between the groups regarding </a:t>
            </a:r>
            <a:r>
              <a:rPr lang="en-US" altLang="zh-CN" sz="2400" b="1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preference for collaborative learning</a:t>
            </a:r>
            <a:r>
              <a:rPr lang="en-US" altLang="zh-CN" sz="2400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400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two groups show no differences regarding the </a:t>
            </a:r>
            <a:r>
              <a:rPr lang="en-US" altLang="zh-CN" sz="2400" b="1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mean total number of utterances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2400" kern="0" dirty="0" smtClean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400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There are 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no differences between the two groups in the amount of </a:t>
            </a:r>
            <a:r>
              <a:rPr lang="en-US" altLang="zh-CN" sz="2400" b="1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verbal effort 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spent on operational coordination. </a:t>
            </a:r>
            <a:endParaRPr lang="en-US" altLang="zh-CN" sz="2400" kern="0" dirty="0" smtClean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No 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differences could be found concerning the </a:t>
            </a:r>
            <a:r>
              <a:rPr lang="en-US" altLang="zh-CN" sz="2400" b="1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acceptance item.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same is true for </a:t>
            </a:r>
            <a:r>
              <a:rPr lang="en-US" altLang="zh-CN" sz="2400" b="1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motivational effects of the learning environment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1.Learning </a:t>
            </a:r>
            <a:r>
              <a:rPr lang="en-US" altLang="zh-CN" i="1" dirty="0"/>
              <a:t>requirements and control measures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925365" y="2041881"/>
            <a:ext cx="453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altLang="zh-CN" sz="2400" i="1" kern="0" dirty="0">
                <a:latin typeface="Times New Roman" panose="02020603050405020304" pitchFamily="18" charset="0"/>
                <a:ea typeface="等线" panose="02010600030101010101" pitchFamily="2" charset="-122"/>
              </a:rPr>
              <a:t>Results for research question 1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606282" y="2918978"/>
            <a:ext cx="7385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i="1" dirty="0">
                <a:latin typeface="Times New Roman" panose="02020603050405020304" pitchFamily="18" charset="0"/>
              </a:rPr>
              <a:t>Content of the collaborative construction of knowledge.</a:t>
            </a:r>
            <a:endParaRPr lang="zh-CN" altLang="en-US" sz="2400" dirty="0"/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2481489" y="1231017"/>
            <a:ext cx="10661790" cy="55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97474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3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1.Learning </a:t>
            </a:r>
            <a:r>
              <a:rPr lang="en-US" altLang="zh-CN" i="1" dirty="0"/>
              <a:t>requirements and control measures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925365" y="2041881"/>
            <a:ext cx="453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altLang="zh-CN" sz="2400" i="1" kern="0" dirty="0">
                <a:latin typeface="Times New Roman" panose="02020603050405020304" pitchFamily="18" charset="0"/>
                <a:ea typeface="等线" panose="02010600030101010101" pitchFamily="2" charset="-122"/>
              </a:rPr>
              <a:t>Results for research question 1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341362" y="2612085"/>
            <a:ext cx="9479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i="1" dirty="0" smtClean="0">
                <a:latin typeface="Times New Roman" panose="02020603050405020304" pitchFamily="18" charset="0"/>
              </a:rPr>
              <a:t>Processes of collaborative construction of knowledge.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539" y="1123951"/>
            <a:ext cx="11834974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1.0390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1.Learning </a:t>
            </a:r>
            <a:r>
              <a:rPr lang="en-US" altLang="zh-CN" i="1" dirty="0"/>
              <a:t>requirements and control measures</a:t>
            </a:r>
            <a:endParaRPr lang="zh-CN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1173480" y="2303979"/>
            <a:ext cx="10896600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The content-specific visualization tool </a:t>
            </a:r>
            <a:r>
              <a:rPr lang="en-US" altLang="zh-CN" sz="2400" dirty="0">
                <a:latin typeface="Times New Roman" panose="02020603050405020304" pitchFamily="18" charset="0"/>
              </a:rPr>
              <a:t>influences the discourse of learners. 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In </a:t>
            </a:r>
            <a:r>
              <a:rPr lang="en-US" altLang="zh-CN" sz="2400" dirty="0">
                <a:latin typeface="Times New Roman" panose="02020603050405020304" pitchFamily="18" charset="0"/>
              </a:rPr>
              <a:t>this condition, more on-task content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is introduced </a:t>
            </a:r>
            <a:r>
              <a:rPr lang="en-US" altLang="zh-CN" sz="2400" dirty="0">
                <a:latin typeface="Times New Roman" panose="02020603050405020304" pitchFamily="18" charset="0"/>
              </a:rPr>
              <a:t>(particularly theoretical concepts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);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Regarding the </a:t>
            </a:r>
            <a:r>
              <a:rPr lang="en-US" altLang="zh-CN" sz="2400" dirty="0">
                <a:latin typeface="Times New Roman" panose="02020603050405020304" pitchFamily="18" charset="0"/>
              </a:rPr>
              <a:t>processes of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collaborative knowledge </a:t>
            </a:r>
            <a:r>
              <a:rPr lang="en-US" altLang="zh-CN" sz="2400" dirty="0">
                <a:latin typeface="Times New Roman" panose="02020603050405020304" pitchFamily="18" charset="0"/>
              </a:rPr>
              <a:t>construction more conflict-oriented consensus building as well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as a </a:t>
            </a:r>
            <a:r>
              <a:rPr lang="en-US" altLang="zh-CN" sz="2400" dirty="0">
                <a:latin typeface="Times New Roman" panose="02020603050405020304" pitchFamily="18" charset="0"/>
              </a:rPr>
              <a:t>tendency to more externalization and elicitation of on-task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knowledge </a:t>
            </a:r>
            <a:r>
              <a:rPr lang="en-US" altLang="zh-CN" sz="2400" dirty="0">
                <a:latin typeface="Times New Roman" panose="02020603050405020304" pitchFamily="18" charset="0"/>
              </a:rPr>
              <a:t>were registered.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1.Learning </a:t>
            </a:r>
            <a:r>
              <a:rPr lang="en-US" altLang="zh-CN" i="1" dirty="0"/>
              <a:t>requirements and control measures</a:t>
            </a:r>
            <a:endParaRPr lang="zh-CN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" y="1770344"/>
            <a:ext cx="10944000" cy="48227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6680" y="3195737"/>
            <a:ext cx="57427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Results for question 2</a:t>
            </a:r>
            <a:endParaRPr lang="zh-CN" altLang="zh-CN" sz="24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1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1.Learning </a:t>
            </a:r>
            <a:r>
              <a:rPr lang="en-US" altLang="zh-CN" i="1" dirty="0"/>
              <a:t>requirements and control measures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642796" y="2041881"/>
            <a:ext cx="57427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Results for question 2</a:t>
            </a:r>
            <a:endParaRPr lang="zh-CN" altLang="zh-CN" sz="24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3765" y="2955753"/>
            <a:ext cx="3161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i="1" dirty="0">
                <a:latin typeface="Times New Roman" panose="02020603050405020304" pitchFamily="18" charset="0"/>
              </a:rPr>
              <a:t>Quality of the collaborative problem 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solution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499" y="1231728"/>
            <a:ext cx="7904762" cy="5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1.Learning </a:t>
            </a:r>
            <a:r>
              <a:rPr lang="en-US" altLang="zh-CN" i="1" dirty="0"/>
              <a:t>requirements and control measures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1073592" y="1691361"/>
            <a:ext cx="625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 startAt="3"/>
            </a:pP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Results for question 3</a:t>
            </a:r>
            <a:endParaRPr lang="zh-CN" altLang="zh-CN" sz="2400" b="1" kern="100" dirty="0">
              <a:solidFill>
                <a:schemeClr val="accent1">
                  <a:lumMod val="50000"/>
                </a:schemeClr>
              </a:solidFill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8760" y="2460118"/>
            <a:ext cx="9037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 posttest mean values, the results for the content-specific visualization dyads 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lower as compared to the control 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dyads.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08760" y="3521140"/>
            <a:ext cx="903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the repeated measurements including pre- and post-test scores showed that the number of adequately used theoretical concepts significantly increased from pre- to post-test under both of the 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8760" y="5400965"/>
            <a:ext cx="903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intra-dyadic divergence showed surprisingly clear differences between the conditions.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93520" y="3233967"/>
            <a:ext cx="9468000" cy="327658"/>
            <a:chOff x="1600200" y="3233967"/>
            <a:chExt cx="9203374" cy="327658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600200" y="3397795"/>
              <a:ext cx="9000000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KSO_Shape"/>
            <p:cNvSpPr/>
            <p:nvPr/>
          </p:nvSpPr>
          <p:spPr>
            <a:xfrm rot="5400000">
              <a:off x="10495759" y="3253809"/>
              <a:ext cx="327658" cy="287973"/>
            </a:xfrm>
            <a:custGeom>
              <a:avLst/>
              <a:gdLst/>
              <a:ahLst/>
              <a:cxnLst/>
              <a:rect l="l" t="t" r="r" b="b"/>
              <a:pathLst>
                <a:path w="1056529" h="1289138">
                  <a:moveTo>
                    <a:pt x="532049" y="0"/>
                  </a:moveTo>
                  <a:cubicBezTo>
                    <a:pt x="556036" y="0"/>
                    <a:pt x="580024" y="21509"/>
                    <a:pt x="598326" y="64527"/>
                  </a:cubicBezTo>
                  <a:lnTo>
                    <a:pt x="637123" y="155716"/>
                  </a:lnTo>
                  <a:lnTo>
                    <a:pt x="900272" y="815646"/>
                  </a:lnTo>
                  <a:lnTo>
                    <a:pt x="898583" y="814429"/>
                  </a:lnTo>
                  <a:lnTo>
                    <a:pt x="1044424" y="1179716"/>
                  </a:lnTo>
                  <a:cubicBezTo>
                    <a:pt x="1062241" y="1224336"/>
                    <a:pt x="1059762" y="1257212"/>
                    <a:pt x="1041112" y="1273690"/>
                  </a:cubicBezTo>
                  <a:cubicBezTo>
                    <a:pt x="1040954" y="1274425"/>
                    <a:pt x="1040516" y="1274887"/>
                    <a:pt x="1040066" y="1275336"/>
                  </a:cubicBezTo>
                  <a:cubicBezTo>
                    <a:pt x="1022948" y="1292456"/>
                    <a:pt x="990619" y="1294370"/>
                    <a:pt x="947138" y="1277017"/>
                  </a:cubicBezTo>
                  <a:lnTo>
                    <a:pt x="528130" y="1109797"/>
                  </a:lnTo>
                  <a:lnTo>
                    <a:pt x="109124" y="1277016"/>
                  </a:lnTo>
                  <a:cubicBezTo>
                    <a:pt x="65643" y="1294369"/>
                    <a:pt x="33314" y="1292455"/>
                    <a:pt x="16196" y="1275335"/>
                  </a:cubicBezTo>
                  <a:cubicBezTo>
                    <a:pt x="15746" y="1274886"/>
                    <a:pt x="15308" y="1274424"/>
                    <a:pt x="15150" y="1273689"/>
                  </a:cubicBezTo>
                  <a:cubicBezTo>
                    <a:pt x="2252" y="1262294"/>
                    <a:pt x="-2911" y="1243056"/>
                    <a:pt x="1607" y="1217605"/>
                  </a:cubicBezTo>
                  <a:lnTo>
                    <a:pt x="452425" y="87037"/>
                  </a:lnTo>
                  <a:lnTo>
                    <a:pt x="462002" y="64527"/>
                  </a:lnTo>
                  <a:cubicBezTo>
                    <a:pt x="480783" y="20379"/>
                    <a:pt x="505554" y="-1114"/>
                    <a:pt x="530163" y="424"/>
                  </a:cubicBezTo>
                  <a:cubicBezTo>
                    <a:pt x="530789" y="17"/>
                    <a:pt x="531420" y="0"/>
                    <a:pt x="5320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1158241" y="5062279"/>
            <a:ext cx="9468000" cy="327658"/>
            <a:chOff x="1600200" y="3233967"/>
            <a:chExt cx="9203374" cy="32765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600200" y="3397795"/>
              <a:ext cx="90000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KSO_Shape"/>
            <p:cNvSpPr/>
            <p:nvPr/>
          </p:nvSpPr>
          <p:spPr>
            <a:xfrm rot="5400000">
              <a:off x="10495759" y="3253809"/>
              <a:ext cx="327658" cy="287973"/>
            </a:xfrm>
            <a:custGeom>
              <a:avLst/>
              <a:gdLst/>
              <a:ahLst/>
              <a:cxnLst/>
              <a:rect l="l" t="t" r="r" b="b"/>
              <a:pathLst>
                <a:path w="1056529" h="1289138">
                  <a:moveTo>
                    <a:pt x="532049" y="0"/>
                  </a:moveTo>
                  <a:cubicBezTo>
                    <a:pt x="556036" y="0"/>
                    <a:pt x="580024" y="21509"/>
                    <a:pt x="598326" y="64527"/>
                  </a:cubicBezTo>
                  <a:lnTo>
                    <a:pt x="637123" y="155716"/>
                  </a:lnTo>
                  <a:lnTo>
                    <a:pt x="900272" y="815646"/>
                  </a:lnTo>
                  <a:lnTo>
                    <a:pt x="898583" y="814429"/>
                  </a:lnTo>
                  <a:lnTo>
                    <a:pt x="1044424" y="1179716"/>
                  </a:lnTo>
                  <a:cubicBezTo>
                    <a:pt x="1062241" y="1224336"/>
                    <a:pt x="1059762" y="1257212"/>
                    <a:pt x="1041112" y="1273690"/>
                  </a:cubicBezTo>
                  <a:cubicBezTo>
                    <a:pt x="1040954" y="1274425"/>
                    <a:pt x="1040516" y="1274887"/>
                    <a:pt x="1040066" y="1275336"/>
                  </a:cubicBezTo>
                  <a:cubicBezTo>
                    <a:pt x="1022948" y="1292456"/>
                    <a:pt x="990619" y="1294370"/>
                    <a:pt x="947138" y="1277017"/>
                  </a:cubicBezTo>
                  <a:lnTo>
                    <a:pt x="528130" y="1109797"/>
                  </a:lnTo>
                  <a:lnTo>
                    <a:pt x="109124" y="1277016"/>
                  </a:lnTo>
                  <a:cubicBezTo>
                    <a:pt x="65643" y="1294369"/>
                    <a:pt x="33314" y="1292455"/>
                    <a:pt x="16196" y="1275335"/>
                  </a:cubicBezTo>
                  <a:cubicBezTo>
                    <a:pt x="15746" y="1274886"/>
                    <a:pt x="15308" y="1274424"/>
                    <a:pt x="15150" y="1273689"/>
                  </a:cubicBezTo>
                  <a:cubicBezTo>
                    <a:pt x="2252" y="1262294"/>
                    <a:pt x="-2911" y="1243056"/>
                    <a:pt x="1607" y="1217605"/>
                  </a:cubicBezTo>
                  <a:lnTo>
                    <a:pt x="452425" y="87037"/>
                  </a:lnTo>
                  <a:lnTo>
                    <a:pt x="462002" y="64527"/>
                  </a:lnTo>
                  <a:cubicBezTo>
                    <a:pt x="480783" y="20379"/>
                    <a:pt x="505554" y="-1114"/>
                    <a:pt x="530163" y="424"/>
                  </a:cubicBezTo>
                  <a:cubicBezTo>
                    <a:pt x="530789" y="17"/>
                    <a:pt x="531420" y="0"/>
                    <a:pt x="532049" y="0"/>
                  </a:cubicBezTo>
                  <a:close/>
                </a:path>
              </a:pathLst>
            </a:custGeom>
            <a:solidFill>
              <a:srgbClr val="2D9C9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2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7987684" y="1"/>
            <a:ext cx="2268836" cy="4508927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en-US" altLang="zh-CN" sz="28700" spc="400" dirty="0" smtClean="0"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ea typeface="Orbitron" panose="02000000000000000000" pitchFamily="2" charset="0"/>
              </a:rPr>
              <a:t>5</a:t>
            </a:r>
            <a:endParaRPr lang="zh-CN" altLang="en-US" sz="28700" spc="400" dirty="0">
              <a:blipFill dpi="0" rotWithShape="1">
                <a:blip r:embed="rId7"/>
                <a:srcRect/>
                <a:stretch>
                  <a:fillRect/>
                </a:stretch>
              </a:blipFill>
              <a:latin typeface="Impact" panose="020B0806030902050204" pitchFamily="34" charset="0"/>
              <a:ea typeface="Orbitron" panose="02000000000000000000" pitchFamily="2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6479256" y="3176993"/>
            <a:ext cx="2053767" cy="64633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en-US" altLang="zh-CN" sz="3600" spc="400" dirty="0">
                <a:solidFill>
                  <a:schemeClr val="accent1"/>
                </a:solidFill>
                <a:latin typeface="Impact" panose="020B0806030902050204" pitchFamily="34" charset="0"/>
                <a:ea typeface="华文隶书" panose="02010800040101010101" pitchFamily="2" charset="-122"/>
                <a:cs typeface="Microsoft New Tai Lue" panose="020B0502040204020203" pitchFamily="34" charset="0"/>
              </a:rPr>
              <a:t>Chapter</a:t>
            </a:r>
            <a:endParaRPr lang="zh-CN" altLang="en-US" sz="3600" spc="400" dirty="0">
              <a:solidFill>
                <a:schemeClr val="accent1"/>
              </a:solidFill>
              <a:latin typeface="Impact" panose="020B0806030902050204" pitchFamily="34" charset="0"/>
              <a:ea typeface="华文隶书" panose="02010800040101010101" pitchFamily="2" charset="-122"/>
              <a:cs typeface="Microsoft New Tai Lue" panose="020B0502040204020203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600200" y="4378870"/>
            <a:ext cx="7842504" cy="234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Discussion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5"/>
            </p:custDataLst>
          </p:nvPr>
        </p:nvCxnSpPr>
        <p:spPr>
          <a:xfrm>
            <a:off x="1322832" y="4119789"/>
            <a:ext cx="7992000" cy="0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5660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765809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1.Learning </a:t>
            </a:r>
            <a:r>
              <a:rPr lang="en-US" altLang="zh-CN" i="1" dirty="0"/>
              <a:t>requirements and control measures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1257300" y="1867877"/>
            <a:ext cx="97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The content-specific </a:t>
            </a:r>
            <a:r>
              <a:rPr lang="en-US" altLang="zh-CN" sz="2400" kern="0" dirty="0">
                <a:latin typeface="宋体" panose="02010600030101010101" pitchFamily="2" charset="-122"/>
                <a:cs typeface="Times New Roman" panose="02020603050405020304" pitchFamily="18" charset="0"/>
              </a:rPr>
              <a:t>visualization encourages the learning partners’ focus on the task-relevant content and increases the quality of the processes of collaborative knowledge </a:t>
            </a:r>
            <a:r>
              <a:rPr lang="en-US" altLang="zh-CN" sz="2400" kern="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construction.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257300" y="3543799"/>
            <a:ext cx="97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latin typeface="宋体" panose="02010600030101010101" pitchFamily="2" charset="-122"/>
                <a:cs typeface="Times New Roman" panose="02020603050405020304" pitchFamily="18" charset="0"/>
              </a:rPr>
              <a:t>This fosters the quality of the collaborative solution to a problem case.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257300" y="4423669"/>
            <a:ext cx="9720000" cy="8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The content-specific </a:t>
            </a:r>
            <a:r>
              <a:rPr lang="en-US" altLang="zh-CN" sz="2400" kern="0" dirty="0">
                <a:latin typeface="宋体" panose="02010600030101010101" pitchFamily="2" charset="-122"/>
                <a:cs typeface="Times New Roman" panose="02020603050405020304" pitchFamily="18" charset="0"/>
              </a:rPr>
              <a:t>visualization leads to more equal individual learning gains within the dyads.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257300" y="5331023"/>
            <a:ext cx="97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0" dirty="0">
                <a:latin typeface="宋体" panose="02010600030101010101" pitchFamily="2" charset="-122"/>
                <a:cs typeface="Times New Roman" panose="02020603050405020304" pitchFamily="18" charset="0"/>
              </a:rPr>
              <a:t>Content-specific active visualization techniques </a:t>
            </a:r>
            <a:r>
              <a:rPr lang="en-US" altLang="zh-CN" sz="2400" kern="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are </a:t>
            </a:r>
            <a:r>
              <a:rPr lang="en-US" altLang="zh-CN" sz="2400" kern="0" dirty="0">
                <a:latin typeface="宋体" panose="02010600030101010101" pitchFamily="2" charset="-122"/>
                <a:cs typeface="Times New Roman" panose="02020603050405020304" pitchFamily="18" charset="0"/>
              </a:rPr>
              <a:t>an effective instructional support for collaborative knowledge </a:t>
            </a:r>
            <a:r>
              <a:rPr lang="en-US" altLang="zh-CN" sz="2400" kern="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construction.</a:t>
            </a:r>
            <a:endParaRPr lang="zh-CN" altLang="en-US" sz="2400" dirty="0"/>
          </a:p>
        </p:txBody>
      </p:sp>
      <p:sp>
        <p:nvSpPr>
          <p:cNvPr id="31" name="圆角矩形 30"/>
          <p:cNvSpPr/>
          <p:nvPr/>
        </p:nvSpPr>
        <p:spPr>
          <a:xfrm>
            <a:off x="1003008" y="1928838"/>
            <a:ext cx="10061232" cy="14844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8" y="2328974"/>
            <a:ext cx="720000" cy="720000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1003008" y="3594422"/>
            <a:ext cx="10061232" cy="8045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1003008" y="4516912"/>
            <a:ext cx="10061232" cy="7465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1003008" y="5458774"/>
            <a:ext cx="10061232" cy="1044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8" y="5676467"/>
            <a:ext cx="720000" cy="72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8" y="4550063"/>
            <a:ext cx="676944" cy="720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8" y="361010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>
            <p:custDataLst>
              <p:tags r:id="rId2"/>
            </p:custDataLst>
          </p:nvPr>
        </p:nvSpPr>
        <p:spPr>
          <a:xfrm rot="20063428">
            <a:off x="3621088" y="3252788"/>
            <a:ext cx="519112" cy="47466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直角三角形 3"/>
          <p:cNvSpPr/>
          <p:nvPr>
            <p:custDataLst>
              <p:tags r:id="rId3"/>
            </p:custDataLst>
          </p:nvPr>
        </p:nvSpPr>
        <p:spPr>
          <a:xfrm rot="7409929">
            <a:off x="4892676" y="3859213"/>
            <a:ext cx="350837" cy="24923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直角三角形 4"/>
          <p:cNvSpPr/>
          <p:nvPr>
            <p:custDataLst>
              <p:tags r:id="rId4"/>
            </p:custDataLst>
          </p:nvPr>
        </p:nvSpPr>
        <p:spPr>
          <a:xfrm rot="17352356">
            <a:off x="4533901" y="4851401"/>
            <a:ext cx="231775" cy="1651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直角三角形 5"/>
          <p:cNvSpPr/>
          <p:nvPr>
            <p:custDataLst>
              <p:tags r:id="rId5"/>
            </p:custDataLst>
          </p:nvPr>
        </p:nvSpPr>
        <p:spPr>
          <a:xfrm rot="17352356">
            <a:off x="4022726" y="5108576"/>
            <a:ext cx="119062" cy="650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>
            <p:custDataLst>
              <p:tags r:id="rId6"/>
            </p:custDataLst>
          </p:nvPr>
        </p:nvSpPr>
        <p:spPr>
          <a:xfrm rot="11413207">
            <a:off x="7064376" y="4568825"/>
            <a:ext cx="231775" cy="165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>
            <p:custDataLst>
              <p:tags r:id="rId7"/>
            </p:custDataLst>
          </p:nvPr>
        </p:nvSpPr>
        <p:spPr>
          <a:xfrm rot="18287289">
            <a:off x="6709570" y="3945732"/>
            <a:ext cx="231775" cy="252413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直角三角形 8"/>
          <p:cNvSpPr/>
          <p:nvPr>
            <p:custDataLst>
              <p:tags r:id="rId8"/>
            </p:custDataLst>
          </p:nvPr>
        </p:nvSpPr>
        <p:spPr>
          <a:xfrm rot="16200000">
            <a:off x="8184357" y="2443957"/>
            <a:ext cx="138112" cy="25082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直角三角形 9"/>
          <p:cNvSpPr/>
          <p:nvPr>
            <p:custDataLst>
              <p:tags r:id="rId9"/>
            </p:custDataLst>
          </p:nvPr>
        </p:nvSpPr>
        <p:spPr>
          <a:xfrm rot="16200000">
            <a:off x="8208963" y="1241426"/>
            <a:ext cx="66675" cy="12065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10"/>
            </p:custDataLst>
          </p:nvPr>
        </p:nvCxnSpPr>
        <p:spPr>
          <a:xfrm flipV="1">
            <a:off x="4141788" y="4059239"/>
            <a:ext cx="715962" cy="4476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1"/>
            </p:custDataLst>
          </p:nvPr>
        </p:nvCxnSpPr>
        <p:spPr>
          <a:xfrm flipV="1">
            <a:off x="3859214" y="4075113"/>
            <a:ext cx="1246187" cy="7794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2"/>
            </p:custDataLst>
          </p:nvPr>
        </p:nvCxnSpPr>
        <p:spPr>
          <a:xfrm flipV="1">
            <a:off x="7421563" y="1435101"/>
            <a:ext cx="717550" cy="44767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3"/>
            </p:custDataLst>
          </p:nvPr>
        </p:nvCxnSpPr>
        <p:spPr>
          <a:xfrm flipV="1">
            <a:off x="7786689" y="1131888"/>
            <a:ext cx="1246187" cy="78105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>
            <p:custDataLst>
              <p:tags r:id="rId14"/>
            </p:custDataLst>
          </p:nvPr>
        </p:nvSpPr>
        <p:spPr>
          <a:xfrm>
            <a:off x="4190736" y="1930352"/>
            <a:ext cx="3391976" cy="2751567"/>
          </a:xfrm>
          <a:custGeom>
            <a:avLst/>
            <a:gdLst>
              <a:gd name="connsiteX0" fmla="*/ 0 w 3391976"/>
              <a:gd name="connsiteY0" fmla="*/ 0 h 2751567"/>
              <a:gd name="connsiteX1" fmla="*/ 3391976 w 3391976"/>
              <a:gd name="connsiteY1" fmla="*/ 0 h 2751567"/>
              <a:gd name="connsiteX2" fmla="*/ 1695988 w 3391976"/>
              <a:gd name="connsiteY2" fmla="*/ 2751567 h 27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1976" h="2751567">
                <a:moveTo>
                  <a:pt x="0" y="0"/>
                </a:moveTo>
                <a:lnTo>
                  <a:pt x="3391976" y="0"/>
                </a:lnTo>
                <a:lnTo>
                  <a:pt x="1695988" y="2751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36000" anchor="ctr"/>
          <a:lstStyle/>
          <a:p>
            <a:pPr algn="ctr">
              <a:lnSpc>
                <a:spcPct val="80000"/>
              </a:lnSpc>
              <a:defRPr/>
            </a:pPr>
            <a:r>
              <a:rPr lang="en-US" altLang="zh-CN" sz="480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THANK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zh-CN" sz="4800">
                <a:solidFill>
                  <a:srgbClr val="FFFFFF"/>
                </a:solidFill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Meiryo UI" panose="020B0604030504040204" pitchFamily="34" charset="-128"/>
              </a:rPr>
              <a:t>YOU</a:t>
            </a:r>
            <a:endParaRPr lang="zh-CN" altLang="en-US" sz="4800">
              <a:solidFill>
                <a:srgbClr val="FFFFFF"/>
              </a:solidFill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Meiryo UI" panose="020B060403050404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6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effectLst/>
                <a:latin typeface="+mn-lt"/>
              </a:rPr>
              <a:t>Processes of collaborative knowledge construction and cooperative learning </a:t>
            </a:r>
            <a:r>
              <a:rPr lang="en-US" altLang="zh-CN" sz="2800" dirty="0" smtClean="0">
                <a:effectLst/>
                <a:latin typeface="+mn-lt"/>
              </a:rPr>
              <a:t>outcomes</a:t>
            </a:r>
            <a:endParaRPr lang="zh-CN" altLang="en-US" sz="2800" dirty="0">
              <a:effectLst/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826769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en-US" altLang="zh-CN" dirty="0"/>
              <a:t> Knowledge construction as process</a:t>
            </a:r>
            <a:endParaRPr lang="zh-CN" altLang="en-US" dirty="0"/>
          </a:p>
        </p:txBody>
      </p:sp>
      <p:sp>
        <p:nvSpPr>
          <p:cNvPr id="4" name="MH_SubTitle_1"/>
          <p:cNvSpPr/>
          <p:nvPr>
            <p:custDataLst>
              <p:tags r:id="rId1"/>
            </p:custDataLst>
          </p:nvPr>
        </p:nvSpPr>
        <p:spPr>
          <a:xfrm>
            <a:off x="4394201" y="3244216"/>
            <a:ext cx="1755775" cy="2106613"/>
          </a:xfrm>
          <a:custGeom>
            <a:avLst/>
            <a:gdLst>
              <a:gd name="connsiteX0" fmla="*/ 1053118 w 1755891"/>
              <a:gd name="connsiteY0" fmla="*/ 0 h 2106234"/>
              <a:gd name="connsiteX1" fmla="*/ 1755891 w 1755891"/>
              <a:gd name="connsiteY1" fmla="*/ 702773 h 2106234"/>
              <a:gd name="connsiteX2" fmla="*/ 1404155 w 1755891"/>
              <a:gd name="connsiteY2" fmla="*/ 1054508 h 2106234"/>
              <a:gd name="connsiteX3" fmla="*/ 1754500 w 1755891"/>
              <a:gd name="connsiteY3" fmla="*/ 1404852 h 2106234"/>
              <a:gd name="connsiteX4" fmla="*/ 1053118 w 1755891"/>
              <a:gd name="connsiteY4" fmla="*/ 2106234 h 2106234"/>
              <a:gd name="connsiteX5" fmla="*/ 0 w 1755891"/>
              <a:gd name="connsiteY5" fmla="*/ 1053117 h 210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891" h="2106234">
                <a:moveTo>
                  <a:pt x="1053118" y="0"/>
                </a:moveTo>
                <a:lnTo>
                  <a:pt x="1755891" y="702773"/>
                </a:lnTo>
                <a:lnTo>
                  <a:pt x="1404155" y="1054508"/>
                </a:lnTo>
                <a:lnTo>
                  <a:pt x="1754500" y="1404852"/>
                </a:lnTo>
                <a:lnTo>
                  <a:pt x="1053118" y="2106234"/>
                </a:lnTo>
                <a:lnTo>
                  <a:pt x="0" y="105311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anchor="ctr">
            <a:normAutofit/>
          </a:bodyPr>
          <a:lstStyle/>
          <a:p>
            <a:pPr algn="ctr">
              <a:defRPr/>
            </a:pPr>
            <a:r>
              <a:rPr lang="en-US" altLang="zh-CN" sz="2400" dirty="0" smtClean="0"/>
              <a:t>content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5" name="MH_SubTitle_2"/>
          <p:cNvSpPr/>
          <p:nvPr>
            <p:custDataLst>
              <p:tags r:id="rId2"/>
            </p:custDataLst>
          </p:nvPr>
        </p:nvSpPr>
        <p:spPr>
          <a:xfrm>
            <a:off x="6149975" y="3244216"/>
            <a:ext cx="1754188" cy="2106613"/>
          </a:xfrm>
          <a:custGeom>
            <a:avLst/>
            <a:gdLst>
              <a:gd name="connsiteX0" fmla="*/ 701384 w 1754501"/>
              <a:gd name="connsiteY0" fmla="*/ 0 h 2106234"/>
              <a:gd name="connsiteX1" fmla="*/ 1754501 w 1754501"/>
              <a:gd name="connsiteY1" fmla="*/ 1053117 h 2106234"/>
              <a:gd name="connsiteX2" fmla="*/ 701384 w 1754501"/>
              <a:gd name="connsiteY2" fmla="*/ 2106234 h 2106234"/>
              <a:gd name="connsiteX3" fmla="*/ 1391 w 1754501"/>
              <a:gd name="connsiteY3" fmla="*/ 1406241 h 2106234"/>
              <a:gd name="connsiteX4" fmla="*/ 353124 w 1754501"/>
              <a:gd name="connsiteY4" fmla="*/ 1054508 h 2106234"/>
              <a:gd name="connsiteX5" fmla="*/ 695 w 1754501"/>
              <a:gd name="connsiteY5" fmla="*/ 702079 h 2106234"/>
              <a:gd name="connsiteX6" fmla="*/ 695 w 1754501"/>
              <a:gd name="connsiteY6" fmla="*/ 702079 h 2106234"/>
              <a:gd name="connsiteX7" fmla="*/ 0 w 1754501"/>
              <a:gd name="connsiteY7" fmla="*/ 701384 h 210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501" h="2106234">
                <a:moveTo>
                  <a:pt x="701384" y="0"/>
                </a:moveTo>
                <a:lnTo>
                  <a:pt x="1754501" y="1053117"/>
                </a:lnTo>
                <a:lnTo>
                  <a:pt x="701384" y="2106234"/>
                </a:lnTo>
                <a:lnTo>
                  <a:pt x="1391" y="1406241"/>
                </a:lnTo>
                <a:lnTo>
                  <a:pt x="353124" y="1054508"/>
                </a:lnTo>
                <a:lnTo>
                  <a:pt x="695" y="702079"/>
                </a:lnTo>
                <a:lnTo>
                  <a:pt x="695" y="702079"/>
                </a:lnTo>
                <a:lnTo>
                  <a:pt x="0" y="701384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>
            <a:normAutofit/>
          </a:bodyPr>
          <a:lstStyle/>
          <a:p>
            <a:pPr algn="ctr">
              <a:defRPr/>
            </a:pPr>
            <a:r>
              <a:rPr lang="en-US" altLang="zh-CN" sz="2400" dirty="0" smtClean="0"/>
              <a:t>function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cxnSp>
        <p:nvCxnSpPr>
          <p:cNvPr id="6" name="MH_Other_1"/>
          <p:cNvCxnSpPr>
            <a:stCxn id="10" idx="2"/>
            <a:endCxn id="9" idx="2"/>
          </p:cNvCxnSpPr>
          <p:nvPr>
            <p:custDataLst>
              <p:tags r:id="rId3"/>
            </p:custDataLst>
          </p:nvPr>
        </p:nvCxnSpPr>
        <p:spPr>
          <a:xfrm>
            <a:off x="3967163" y="3050541"/>
            <a:ext cx="787400" cy="257175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MH_Other_3"/>
          <p:cNvCxnSpPr/>
          <p:nvPr>
            <p:custDataLst>
              <p:tags r:id="rId4"/>
            </p:custDataLst>
          </p:nvPr>
        </p:nvCxnSpPr>
        <p:spPr>
          <a:xfrm>
            <a:off x="3519488" y="4437222"/>
            <a:ext cx="447675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H_Other_4"/>
          <p:cNvCxnSpPr>
            <a:endCxn id="9" idx="0"/>
          </p:cNvCxnSpPr>
          <p:nvPr>
            <p:custDataLst>
              <p:tags r:id="rId5"/>
            </p:custDataLst>
          </p:nvPr>
        </p:nvCxnSpPr>
        <p:spPr>
          <a:xfrm flipV="1">
            <a:off x="3957638" y="5566728"/>
            <a:ext cx="741362" cy="30162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5"/>
          <p:cNvSpPr/>
          <p:nvPr>
            <p:custDataLst>
              <p:tags r:id="rId6"/>
            </p:custDataLst>
          </p:nvPr>
        </p:nvSpPr>
        <p:spPr>
          <a:xfrm>
            <a:off x="3957639" y="3307716"/>
            <a:ext cx="796925" cy="2259013"/>
          </a:xfrm>
          <a:custGeom>
            <a:avLst/>
            <a:gdLst>
              <a:gd name="connsiteX0" fmla="*/ 1656184 w 1779897"/>
              <a:gd name="connsiteY0" fmla="*/ 0 h 5164353"/>
              <a:gd name="connsiteX1" fmla="*/ 1656184 w 1779897"/>
              <a:gd name="connsiteY1" fmla="*/ 5164353 h 5164353"/>
              <a:gd name="connsiteX2" fmla="*/ 0 w 1779897"/>
              <a:gd name="connsiteY2" fmla="*/ 2582176 h 5164353"/>
              <a:gd name="connsiteX3" fmla="*/ 1779897 w 1779897"/>
              <a:gd name="connsiteY3" fmla="*/ 123713 h 5164353"/>
              <a:gd name="connsiteX0" fmla="*/ 1656184 w 1779897"/>
              <a:gd name="connsiteY0" fmla="*/ 5040640 h 5040640"/>
              <a:gd name="connsiteX1" fmla="*/ 0 w 1779897"/>
              <a:gd name="connsiteY1" fmla="*/ 2458463 h 5040640"/>
              <a:gd name="connsiteX2" fmla="*/ 1779897 w 1779897"/>
              <a:gd name="connsiteY2" fmla="*/ 0 h 50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9897" h="5040640">
                <a:moveTo>
                  <a:pt x="1656184" y="5040640"/>
                </a:moveTo>
                <a:cubicBezTo>
                  <a:pt x="672218" y="4560603"/>
                  <a:pt x="0" y="3584328"/>
                  <a:pt x="0" y="2458463"/>
                </a:cubicBezTo>
                <a:cubicBezTo>
                  <a:pt x="0" y="1332599"/>
                  <a:pt x="672218" y="356323"/>
                  <a:pt x="1779897" y="0"/>
                </a:cubicBezTo>
              </a:path>
            </a:pathLst>
          </a:custGeom>
          <a:noFill/>
          <a:ln w="762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" name="MH_Text_1"/>
          <p:cNvSpPr/>
          <p:nvPr>
            <p:custDataLst>
              <p:tags r:id="rId7"/>
            </p:custDataLst>
          </p:nvPr>
        </p:nvSpPr>
        <p:spPr>
          <a:xfrm rot="18723662">
            <a:off x="3036426" y="2280475"/>
            <a:ext cx="1440000" cy="78625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dirty="0"/>
              <a:t>what </a:t>
            </a:r>
            <a:endParaRPr lang="en-US" altLang="zh-CN" sz="2400" dirty="0" smtClean="0"/>
          </a:p>
          <a:p>
            <a:pPr algn="ctr">
              <a:defRPr/>
            </a:pPr>
            <a:r>
              <a:rPr lang="en-US" altLang="zh-CN" sz="2400" dirty="0" smtClean="0"/>
              <a:t>extent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cxnSp>
        <p:nvCxnSpPr>
          <p:cNvPr id="12" name="MH_Other_9"/>
          <p:cNvCxnSpPr/>
          <p:nvPr>
            <p:custDataLst>
              <p:tags r:id="rId8"/>
            </p:custDataLst>
          </p:nvPr>
        </p:nvCxnSpPr>
        <p:spPr>
          <a:xfrm flipH="1" flipV="1">
            <a:off x="8199439" y="4297522"/>
            <a:ext cx="900000" cy="0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_10"/>
          <p:cNvSpPr/>
          <p:nvPr>
            <p:custDataLst>
              <p:tags r:id="rId9"/>
            </p:custDataLst>
          </p:nvPr>
        </p:nvSpPr>
        <p:spPr>
          <a:xfrm flipH="1">
            <a:off x="7400926" y="3345815"/>
            <a:ext cx="798513" cy="2260600"/>
          </a:xfrm>
          <a:custGeom>
            <a:avLst/>
            <a:gdLst>
              <a:gd name="connsiteX0" fmla="*/ 1656184 w 1779897"/>
              <a:gd name="connsiteY0" fmla="*/ 0 h 5164353"/>
              <a:gd name="connsiteX1" fmla="*/ 1656184 w 1779897"/>
              <a:gd name="connsiteY1" fmla="*/ 5164353 h 5164353"/>
              <a:gd name="connsiteX2" fmla="*/ 0 w 1779897"/>
              <a:gd name="connsiteY2" fmla="*/ 2582176 h 5164353"/>
              <a:gd name="connsiteX3" fmla="*/ 1779897 w 1779897"/>
              <a:gd name="connsiteY3" fmla="*/ 123713 h 5164353"/>
              <a:gd name="connsiteX0" fmla="*/ 1656184 w 1779897"/>
              <a:gd name="connsiteY0" fmla="*/ 5040640 h 5040640"/>
              <a:gd name="connsiteX1" fmla="*/ 0 w 1779897"/>
              <a:gd name="connsiteY1" fmla="*/ 2458463 h 5040640"/>
              <a:gd name="connsiteX2" fmla="*/ 1779897 w 1779897"/>
              <a:gd name="connsiteY2" fmla="*/ 0 h 50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9897" h="5040640">
                <a:moveTo>
                  <a:pt x="1656184" y="5040640"/>
                </a:moveTo>
                <a:cubicBezTo>
                  <a:pt x="672218" y="4560603"/>
                  <a:pt x="0" y="3584328"/>
                  <a:pt x="0" y="2458463"/>
                </a:cubicBezTo>
                <a:cubicBezTo>
                  <a:pt x="0" y="1332599"/>
                  <a:pt x="672218" y="356323"/>
                  <a:pt x="1779897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5" name="MH_Text_1"/>
          <p:cNvSpPr/>
          <p:nvPr>
            <p:custDataLst>
              <p:tags r:id="rId10"/>
            </p:custDataLst>
          </p:nvPr>
        </p:nvSpPr>
        <p:spPr>
          <a:xfrm rot="18723662">
            <a:off x="2104338" y="3889694"/>
            <a:ext cx="1440000" cy="78625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dirty="0"/>
              <a:t>how </a:t>
            </a:r>
            <a:r>
              <a:rPr lang="en-US" altLang="zh-CN" sz="2400" dirty="0" smtClean="0"/>
              <a:t>frequently</a:t>
            </a:r>
            <a:endParaRPr lang="en-US" altLang="zh-CN" sz="2400" dirty="0"/>
          </a:p>
        </p:txBody>
      </p:sp>
      <p:sp>
        <p:nvSpPr>
          <p:cNvPr id="16" name="MH_Text_1"/>
          <p:cNvSpPr/>
          <p:nvPr>
            <p:custDataLst>
              <p:tags r:id="rId11"/>
            </p:custDataLst>
          </p:nvPr>
        </p:nvSpPr>
        <p:spPr>
          <a:xfrm rot="18723662">
            <a:off x="2466037" y="5416883"/>
            <a:ext cx="1440000" cy="78625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dirty="0"/>
              <a:t>how </a:t>
            </a:r>
            <a:r>
              <a:rPr lang="en-US" altLang="zh-CN" sz="2400" dirty="0" smtClean="0"/>
              <a:t>adequately</a:t>
            </a:r>
            <a:endParaRPr lang="en-US" altLang="zh-CN" sz="2400" dirty="0"/>
          </a:p>
        </p:txBody>
      </p:sp>
      <p:sp>
        <p:nvSpPr>
          <p:cNvPr id="17" name="MH_Text_4"/>
          <p:cNvSpPr/>
          <p:nvPr>
            <p:custDataLst>
              <p:tags r:id="rId12"/>
            </p:custDataLst>
          </p:nvPr>
        </p:nvSpPr>
        <p:spPr>
          <a:xfrm rot="3594685" flipH="1">
            <a:off x="8697657" y="3705329"/>
            <a:ext cx="1785986" cy="80294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2400" kern="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utterances</a:t>
            </a:r>
          </a:p>
        </p:txBody>
      </p:sp>
    </p:spTree>
    <p:extLst>
      <p:ext uri="{BB962C8B-B14F-4D97-AF65-F5344CB8AC3E}">
        <p14:creationId xmlns:p14="http://schemas.microsoft.com/office/powerpoint/2010/main" val="15797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effectLst/>
                <a:latin typeface="+mn-lt"/>
              </a:rPr>
              <a:t>Processes of collaborative knowledge construction and cooperative learning </a:t>
            </a:r>
            <a:r>
              <a:rPr lang="en-US" altLang="zh-CN" sz="2800" dirty="0" smtClean="0">
                <a:effectLst/>
                <a:latin typeface="+mn-lt"/>
              </a:rPr>
              <a:t>outcomes</a:t>
            </a:r>
            <a:endParaRPr lang="zh-CN" altLang="en-US" sz="2800" dirty="0">
              <a:effectLst/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826769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en-US" altLang="zh-CN" dirty="0"/>
              <a:t> Knowledge construction as process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252921" y="2430964"/>
            <a:ext cx="6696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Until now there has been a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lack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of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empirical approaches which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give equal weight to </a:t>
            </a:r>
            <a:r>
              <a:rPr lang="en-US" altLang="zh-CN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qualitative content-related and </a:t>
            </a:r>
            <a:r>
              <a:rPr lang="en-US" altLang="zh-CN" sz="2400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functional aspects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pic>
        <p:nvPicPr>
          <p:cNvPr id="20" name="Picture 5" descr="C:\Documents and Settings\Administrator\桌面\问号-3D小人\问号-3D小人\问号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40" y="1537335"/>
            <a:ext cx="35623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423377" y="4369415"/>
            <a:ext cx="4525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Fir</a:t>
            </a:r>
            <a:r>
              <a:rPr lang="en-US" altLang="zh-C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</a:t>
            </a:r>
            <a:r>
              <a:rPr lang="en-US" altLang="zh-C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 Question</a:t>
            </a:r>
            <a:endParaRPr lang="zh-CN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effectLst/>
                <a:latin typeface="+mn-lt"/>
              </a:rPr>
              <a:t>Processes of collaborative knowledge construction and cooperative learning </a:t>
            </a:r>
            <a:r>
              <a:rPr lang="en-US" altLang="zh-CN" sz="2800" dirty="0" smtClean="0">
                <a:effectLst/>
                <a:latin typeface="+mn-lt"/>
              </a:rPr>
              <a:t>outcomes</a:t>
            </a:r>
            <a:endParaRPr lang="zh-CN" altLang="en-US" sz="2800" dirty="0">
              <a:effectLst/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826769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en-US" altLang="zh-CN" dirty="0"/>
              <a:t> Knowledge construction as process</a:t>
            </a:r>
            <a:endParaRPr lang="zh-CN" altLang="en-US" dirty="0"/>
          </a:p>
        </p:txBody>
      </p:sp>
      <p:cxnSp>
        <p:nvCxnSpPr>
          <p:cNvPr id="6" name="MH_Other_1"/>
          <p:cNvCxnSpPr/>
          <p:nvPr>
            <p:custDataLst>
              <p:tags r:id="rId1"/>
            </p:custDataLst>
          </p:nvPr>
        </p:nvCxnSpPr>
        <p:spPr>
          <a:xfrm>
            <a:off x="6573511" y="3016548"/>
            <a:ext cx="558800" cy="0"/>
          </a:xfrm>
          <a:prstGeom prst="line">
            <a:avLst/>
          </a:prstGeom>
          <a:ln w="3175">
            <a:solidFill>
              <a:srgbClr val="C2C2C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>
            <a:off x="7164061" y="2813348"/>
            <a:ext cx="406400" cy="406400"/>
          </a:xfrm>
          <a:prstGeom prst="ellipse">
            <a:avLst/>
          </a:prstGeom>
          <a:solidFill>
            <a:schemeClr val="accent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2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cxnSp>
        <p:nvCxnSpPr>
          <p:cNvPr id="8" name="MH_Other_3"/>
          <p:cNvCxnSpPr/>
          <p:nvPr>
            <p:custDataLst>
              <p:tags r:id="rId3"/>
            </p:custDataLst>
          </p:nvPr>
        </p:nvCxnSpPr>
        <p:spPr>
          <a:xfrm>
            <a:off x="7164061" y="4359573"/>
            <a:ext cx="558800" cy="0"/>
          </a:xfrm>
          <a:prstGeom prst="line">
            <a:avLst/>
          </a:prstGeom>
          <a:ln w="3175">
            <a:solidFill>
              <a:srgbClr val="C2C2C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7753023" y="4156373"/>
            <a:ext cx="406400" cy="406400"/>
          </a:xfrm>
          <a:prstGeom prst="ellipse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3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cxnSp>
        <p:nvCxnSpPr>
          <p:cNvPr id="10" name="MH_Other_5"/>
          <p:cNvCxnSpPr/>
          <p:nvPr>
            <p:custDataLst>
              <p:tags r:id="rId5"/>
            </p:custDataLst>
          </p:nvPr>
        </p:nvCxnSpPr>
        <p:spPr>
          <a:xfrm>
            <a:off x="4658986" y="3551535"/>
            <a:ext cx="558800" cy="0"/>
          </a:xfrm>
          <a:prstGeom prst="line">
            <a:avLst/>
          </a:prstGeom>
          <a:ln w="3175">
            <a:solidFill>
              <a:srgbClr val="C2C2C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6"/>
          <p:cNvSpPr/>
          <p:nvPr>
            <p:custDataLst>
              <p:tags r:id="rId6"/>
            </p:custDataLst>
          </p:nvPr>
        </p:nvSpPr>
        <p:spPr>
          <a:xfrm>
            <a:off x="4189086" y="3357860"/>
            <a:ext cx="406400" cy="406400"/>
          </a:xfrm>
          <a:prstGeom prst="ellipse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1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2" name="MH_Other_7"/>
          <p:cNvSpPr/>
          <p:nvPr>
            <p:custDataLst>
              <p:tags r:id="rId7"/>
            </p:custDataLst>
          </p:nvPr>
        </p:nvSpPr>
        <p:spPr>
          <a:xfrm>
            <a:off x="5655936" y="2819698"/>
            <a:ext cx="1128712" cy="56515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Other_8"/>
          <p:cNvSpPr/>
          <p:nvPr>
            <p:custDataLst>
              <p:tags r:id="rId8"/>
            </p:custDataLst>
          </p:nvPr>
        </p:nvSpPr>
        <p:spPr>
          <a:xfrm rot="5400000">
            <a:off x="6571130" y="3690442"/>
            <a:ext cx="1128713" cy="56515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Other_9"/>
          <p:cNvSpPr/>
          <p:nvPr>
            <p:custDataLst>
              <p:tags r:id="rId9"/>
            </p:custDataLst>
          </p:nvPr>
        </p:nvSpPr>
        <p:spPr>
          <a:xfrm rot="10800000">
            <a:off x="5655936" y="4562773"/>
            <a:ext cx="1128712" cy="56515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4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Other_10"/>
          <p:cNvSpPr/>
          <p:nvPr>
            <p:custDataLst>
              <p:tags r:id="rId10"/>
            </p:custDataLst>
          </p:nvPr>
        </p:nvSpPr>
        <p:spPr>
          <a:xfrm rot="16200000">
            <a:off x="4724867" y="3690442"/>
            <a:ext cx="1128713" cy="56515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6" name="MH_Other_11"/>
          <p:cNvCxnSpPr/>
          <p:nvPr>
            <p:custDataLst>
              <p:tags r:id="rId11"/>
            </p:custDataLst>
          </p:nvPr>
        </p:nvCxnSpPr>
        <p:spPr>
          <a:xfrm>
            <a:off x="5292398" y="4981873"/>
            <a:ext cx="558800" cy="0"/>
          </a:xfrm>
          <a:prstGeom prst="line">
            <a:avLst/>
          </a:prstGeom>
          <a:ln w="3175">
            <a:solidFill>
              <a:srgbClr val="C2C2C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Other_12"/>
          <p:cNvSpPr/>
          <p:nvPr>
            <p:custDataLst>
              <p:tags r:id="rId12"/>
            </p:custDataLst>
          </p:nvPr>
        </p:nvSpPr>
        <p:spPr>
          <a:xfrm>
            <a:off x="4820911" y="4788198"/>
            <a:ext cx="406400" cy="406400"/>
          </a:xfrm>
          <a:prstGeom prst="ellipse">
            <a:avLst/>
          </a:prstGeom>
          <a:solidFill>
            <a:schemeClr val="accent4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4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9" name="MH_SubTitle_1"/>
          <p:cNvSpPr/>
          <p:nvPr>
            <p:custDataLst>
              <p:tags r:id="rId13"/>
            </p:custDataLst>
          </p:nvPr>
        </p:nvSpPr>
        <p:spPr>
          <a:xfrm>
            <a:off x="707650" y="2645954"/>
            <a:ext cx="4541028" cy="9493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altLang="zh-CN" sz="2400" i="1" dirty="0" smtClean="0"/>
              <a:t>Externalization </a:t>
            </a:r>
            <a:r>
              <a:rPr lang="en-US" altLang="zh-CN" sz="2400" i="1" dirty="0"/>
              <a:t>of task-relevant knowledge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Title_1"/>
          <p:cNvSpPr/>
          <p:nvPr>
            <p:custDataLst>
              <p:tags r:id="rId14"/>
            </p:custDataLst>
          </p:nvPr>
        </p:nvSpPr>
        <p:spPr>
          <a:xfrm>
            <a:off x="5563862" y="3357861"/>
            <a:ext cx="1284287" cy="12049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MH_SubTitle_1"/>
          <p:cNvSpPr/>
          <p:nvPr>
            <p:custDataLst>
              <p:tags r:id="rId15"/>
            </p:custDataLst>
          </p:nvPr>
        </p:nvSpPr>
        <p:spPr>
          <a:xfrm>
            <a:off x="7290187" y="4518049"/>
            <a:ext cx="3782353" cy="9493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altLang="zh-CN" sz="2400" dirty="0"/>
              <a:t>Conflict-oriented consensus building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MH_SubTitle_1"/>
          <p:cNvSpPr/>
          <p:nvPr>
            <p:custDataLst>
              <p:tags r:id="rId16"/>
            </p:custDataLst>
          </p:nvPr>
        </p:nvSpPr>
        <p:spPr>
          <a:xfrm>
            <a:off x="6385580" y="2238020"/>
            <a:ext cx="4616113" cy="9493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altLang="zh-CN" sz="2400" dirty="0"/>
              <a:t>Elicitation of task-relevant knowledge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MH_SubTitle_1"/>
          <p:cNvSpPr/>
          <p:nvPr>
            <p:custDataLst>
              <p:tags r:id="rId17"/>
            </p:custDataLst>
          </p:nvPr>
        </p:nvSpPr>
        <p:spPr>
          <a:xfrm>
            <a:off x="1537581" y="5068238"/>
            <a:ext cx="4167604" cy="9493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altLang="zh-CN" sz="2400" i="1" dirty="0" smtClean="0"/>
              <a:t>Integration-oriented </a:t>
            </a:r>
            <a:r>
              <a:rPr lang="en-US" altLang="zh-CN" sz="2400" i="1" dirty="0"/>
              <a:t>consensus </a:t>
            </a:r>
            <a:r>
              <a:rPr lang="en-US" altLang="zh-CN" sz="2400" i="1" dirty="0" smtClean="0"/>
              <a:t>building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7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effectLst/>
                <a:latin typeface="+mn-lt"/>
              </a:rPr>
              <a:t>Processes of collaborative knowledge construction and cooperative learning </a:t>
            </a:r>
            <a:r>
              <a:rPr lang="en-US" altLang="zh-CN" sz="2800" dirty="0" smtClean="0">
                <a:effectLst/>
                <a:latin typeface="+mn-lt"/>
              </a:rPr>
              <a:t>outcomes</a:t>
            </a:r>
            <a:endParaRPr lang="zh-CN" altLang="en-US" sz="2800" dirty="0">
              <a:effectLst/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826769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en-US" altLang="zh-CN" dirty="0"/>
              <a:t> Knowledge construction as process</a:t>
            </a:r>
            <a:endParaRPr lang="zh-CN" altLang="en-US" dirty="0"/>
          </a:p>
        </p:txBody>
      </p:sp>
      <p:sp>
        <p:nvSpPr>
          <p:cNvPr id="23" name="MH_SubTitle_1"/>
          <p:cNvSpPr/>
          <p:nvPr>
            <p:custDataLst>
              <p:tags r:id="rId1"/>
            </p:custDataLst>
          </p:nvPr>
        </p:nvSpPr>
        <p:spPr>
          <a:xfrm>
            <a:off x="1033463" y="2033588"/>
            <a:ext cx="1770062" cy="1770062"/>
          </a:xfrm>
          <a:custGeom>
            <a:avLst/>
            <a:gdLst>
              <a:gd name="connsiteX0" fmla="*/ 203609 w 1526969"/>
              <a:gd name="connsiteY0" fmla="*/ 712726 h 1526969"/>
              <a:gd name="connsiteX1" fmla="*/ 241774 w 1526969"/>
              <a:gd name="connsiteY1" fmla="*/ 750890 h 1526969"/>
              <a:gd name="connsiteX2" fmla="*/ 152679 w 1526969"/>
              <a:gd name="connsiteY2" fmla="*/ 839985 h 1526969"/>
              <a:gd name="connsiteX3" fmla="*/ 763313 w 1526969"/>
              <a:gd name="connsiteY3" fmla="*/ 1450619 h 1526969"/>
              <a:gd name="connsiteX4" fmla="*/ 1488804 w 1526969"/>
              <a:gd name="connsiteY4" fmla="*/ 725129 h 1526969"/>
              <a:gd name="connsiteX5" fmla="*/ 1526969 w 1526969"/>
              <a:gd name="connsiteY5" fmla="*/ 763293 h 1526969"/>
              <a:gd name="connsiteX6" fmla="*/ 801478 w 1526969"/>
              <a:gd name="connsiteY6" fmla="*/ 1488784 h 1526969"/>
              <a:gd name="connsiteX7" fmla="*/ 763294 w 1526969"/>
              <a:gd name="connsiteY7" fmla="*/ 1526968 h 1526969"/>
              <a:gd name="connsiteX8" fmla="*/ 763293 w 1526969"/>
              <a:gd name="connsiteY8" fmla="*/ 1526969 h 1526969"/>
              <a:gd name="connsiteX9" fmla="*/ 725129 w 1526969"/>
              <a:gd name="connsiteY9" fmla="*/ 1488804 h 1526969"/>
              <a:gd name="connsiteX10" fmla="*/ 725129 w 1526969"/>
              <a:gd name="connsiteY10" fmla="*/ 1488803 h 1526969"/>
              <a:gd name="connsiteX11" fmla="*/ 114495 w 1526969"/>
              <a:gd name="connsiteY11" fmla="*/ 878169 h 1526969"/>
              <a:gd name="connsiteX12" fmla="*/ 114494 w 1526969"/>
              <a:gd name="connsiteY12" fmla="*/ 878170 h 1526969"/>
              <a:gd name="connsiteX13" fmla="*/ 76330 w 1526969"/>
              <a:gd name="connsiteY13" fmla="*/ 840005 h 1526969"/>
              <a:gd name="connsiteX14" fmla="*/ 76330 w 1526969"/>
              <a:gd name="connsiteY14" fmla="*/ 840004 h 1526969"/>
              <a:gd name="connsiteX15" fmla="*/ 114514 w 1526969"/>
              <a:gd name="connsiteY15" fmla="*/ 801821 h 1526969"/>
              <a:gd name="connsiteX16" fmla="*/ 763675 w 1526969"/>
              <a:gd name="connsiteY16" fmla="*/ 0 h 1526969"/>
              <a:gd name="connsiteX17" fmla="*/ 801840 w 1526969"/>
              <a:gd name="connsiteY17" fmla="*/ 38164 h 1526969"/>
              <a:gd name="connsiteX18" fmla="*/ 801839 w 1526969"/>
              <a:gd name="connsiteY18" fmla="*/ 38165 h 1526969"/>
              <a:gd name="connsiteX19" fmla="*/ 1412474 w 1526969"/>
              <a:gd name="connsiteY19" fmla="*/ 648800 h 1526969"/>
              <a:gd name="connsiteX20" fmla="*/ 1450639 w 1526969"/>
              <a:gd name="connsiteY20" fmla="*/ 686965 h 1526969"/>
              <a:gd name="connsiteX21" fmla="*/ 1412455 w 1526969"/>
              <a:gd name="connsiteY21" fmla="*/ 725148 h 1526969"/>
              <a:gd name="connsiteX22" fmla="*/ 1323359 w 1526969"/>
              <a:gd name="connsiteY22" fmla="*/ 814244 h 1526969"/>
              <a:gd name="connsiteX23" fmla="*/ 1285195 w 1526969"/>
              <a:gd name="connsiteY23" fmla="*/ 776079 h 1526969"/>
              <a:gd name="connsiteX24" fmla="*/ 1374290 w 1526969"/>
              <a:gd name="connsiteY24" fmla="*/ 686984 h 1526969"/>
              <a:gd name="connsiteX25" fmla="*/ 763655 w 1526969"/>
              <a:gd name="connsiteY25" fmla="*/ 76349 h 1526969"/>
              <a:gd name="connsiteX26" fmla="*/ 38164 w 1526969"/>
              <a:gd name="connsiteY26" fmla="*/ 801840 h 1526969"/>
              <a:gd name="connsiteX27" fmla="*/ 0 w 1526969"/>
              <a:gd name="connsiteY27" fmla="*/ 763675 h 152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1712">
                <a:schemeClr val="accent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chemeClr val="accent1"/>
                </a:solidFill>
              </a:rPr>
              <a:t>The </a:t>
            </a:r>
          </a:p>
          <a:p>
            <a:pPr algn="ctr">
              <a:defRPr/>
            </a:pPr>
            <a:r>
              <a:rPr lang="en-US" altLang="zh-CN" b="1" dirty="0" smtClean="0">
                <a:solidFill>
                  <a:schemeClr val="accent1"/>
                </a:solidFill>
              </a:rPr>
              <a:t>Authors </a:t>
            </a:r>
            <a:endParaRPr lang="zh-CN" altLang="en-US" b="1" dirty="0" err="1">
              <a:solidFill>
                <a:schemeClr val="accent1"/>
              </a:solidFill>
            </a:endParaRPr>
          </a:p>
        </p:txBody>
      </p:sp>
      <p:sp>
        <p:nvSpPr>
          <p:cNvPr id="24" name="MH_Text_1"/>
          <p:cNvSpPr/>
          <p:nvPr>
            <p:custDataLst>
              <p:tags r:id="rId2"/>
            </p:custDataLst>
          </p:nvPr>
        </p:nvSpPr>
        <p:spPr>
          <a:xfrm>
            <a:off x="2949574" y="2266950"/>
            <a:ext cx="5661025" cy="13017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42900">
              <a:lnSpc>
                <a:spcPct val="150000"/>
              </a:lnSpc>
            </a:pP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examined, to </a:t>
            </a:r>
            <a:r>
              <a:rPr lang="en-US" altLang="zh-CN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what extent 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these processes can be facilitated by instructional means. </a:t>
            </a:r>
          </a:p>
        </p:txBody>
      </p:sp>
      <p:sp>
        <p:nvSpPr>
          <p:cNvPr id="28" name="MH_SubTitle_2"/>
          <p:cNvSpPr/>
          <p:nvPr>
            <p:custDataLst>
              <p:tags r:id="rId3"/>
            </p:custDataLst>
          </p:nvPr>
        </p:nvSpPr>
        <p:spPr>
          <a:xfrm>
            <a:off x="2975928" y="4097021"/>
            <a:ext cx="1770062" cy="1770063"/>
          </a:xfrm>
          <a:custGeom>
            <a:avLst/>
            <a:gdLst>
              <a:gd name="connsiteX0" fmla="*/ 203609 w 1526969"/>
              <a:gd name="connsiteY0" fmla="*/ 712726 h 1526969"/>
              <a:gd name="connsiteX1" fmla="*/ 241774 w 1526969"/>
              <a:gd name="connsiteY1" fmla="*/ 750890 h 1526969"/>
              <a:gd name="connsiteX2" fmla="*/ 152679 w 1526969"/>
              <a:gd name="connsiteY2" fmla="*/ 839985 h 1526969"/>
              <a:gd name="connsiteX3" fmla="*/ 763313 w 1526969"/>
              <a:gd name="connsiteY3" fmla="*/ 1450619 h 1526969"/>
              <a:gd name="connsiteX4" fmla="*/ 1488804 w 1526969"/>
              <a:gd name="connsiteY4" fmla="*/ 725129 h 1526969"/>
              <a:gd name="connsiteX5" fmla="*/ 1526969 w 1526969"/>
              <a:gd name="connsiteY5" fmla="*/ 763293 h 1526969"/>
              <a:gd name="connsiteX6" fmla="*/ 801478 w 1526969"/>
              <a:gd name="connsiteY6" fmla="*/ 1488784 h 1526969"/>
              <a:gd name="connsiteX7" fmla="*/ 763294 w 1526969"/>
              <a:gd name="connsiteY7" fmla="*/ 1526968 h 1526969"/>
              <a:gd name="connsiteX8" fmla="*/ 763293 w 1526969"/>
              <a:gd name="connsiteY8" fmla="*/ 1526969 h 1526969"/>
              <a:gd name="connsiteX9" fmla="*/ 725129 w 1526969"/>
              <a:gd name="connsiteY9" fmla="*/ 1488804 h 1526969"/>
              <a:gd name="connsiteX10" fmla="*/ 725129 w 1526969"/>
              <a:gd name="connsiteY10" fmla="*/ 1488803 h 1526969"/>
              <a:gd name="connsiteX11" fmla="*/ 114495 w 1526969"/>
              <a:gd name="connsiteY11" fmla="*/ 878169 h 1526969"/>
              <a:gd name="connsiteX12" fmla="*/ 114494 w 1526969"/>
              <a:gd name="connsiteY12" fmla="*/ 878170 h 1526969"/>
              <a:gd name="connsiteX13" fmla="*/ 76330 w 1526969"/>
              <a:gd name="connsiteY13" fmla="*/ 840005 h 1526969"/>
              <a:gd name="connsiteX14" fmla="*/ 76330 w 1526969"/>
              <a:gd name="connsiteY14" fmla="*/ 840004 h 1526969"/>
              <a:gd name="connsiteX15" fmla="*/ 114514 w 1526969"/>
              <a:gd name="connsiteY15" fmla="*/ 801821 h 1526969"/>
              <a:gd name="connsiteX16" fmla="*/ 763675 w 1526969"/>
              <a:gd name="connsiteY16" fmla="*/ 0 h 1526969"/>
              <a:gd name="connsiteX17" fmla="*/ 801840 w 1526969"/>
              <a:gd name="connsiteY17" fmla="*/ 38164 h 1526969"/>
              <a:gd name="connsiteX18" fmla="*/ 801839 w 1526969"/>
              <a:gd name="connsiteY18" fmla="*/ 38165 h 1526969"/>
              <a:gd name="connsiteX19" fmla="*/ 1412474 w 1526969"/>
              <a:gd name="connsiteY19" fmla="*/ 648800 h 1526969"/>
              <a:gd name="connsiteX20" fmla="*/ 1450639 w 1526969"/>
              <a:gd name="connsiteY20" fmla="*/ 686965 h 1526969"/>
              <a:gd name="connsiteX21" fmla="*/ 1412455 w 1526969"/>
              <a:gd name="connsiteY21" fmla="*/ 725148 h 1526969"/>
              <a:gd name="connsiteX22" fmla="*/ 1323359 w 1526969"/>
              <a:gd name="connsiteY22" fmla="*/ 814244 h 1526969"/>
              <a:gd name="connsiteX23" fmla="*/ 1285195 w 1526969"/>
              <a:gd name="connsiteY23" fmla="*/ 776079 h 1526969"/>
              <a:gd name="connsiteX24" fmla="*/ 1374290 w 1526969"/>
              <a:gd name="connsiteY24" fmla="*/ 686984 h 1526969"/>
              <a:gd name="connsiteX25" fmla="*/ 763655 w 1526969"/>
              <a:gd name="connsiteY25" fmla="*/ 76349 h 1526969"/>
              <a:gd name="connsiteX26" fmla="*/ 38164 w 1526969"/>
              <a:gd name="connsiteY26" fmla="*/ 801840 h 1526969"/>
              <a:gd name="connsiteX27" fmla="*/ 0 w 1526969"/>
              <a:gd name="connsiteY27" fmla="*/ 763675 h 152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1712">
                <a:schemeClr val="accent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The </a:t>
            </a:r>
            <a:endParaRPr lang="en-US" altLang="zh-CN" b="1" dirty="0" smtClean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n-US" altLang="zh-CN" b="1" dirty="0" smtClean="0">
                <a:solidFill>
                  <a:schemeClr val="accent1"/>
                </a:solidFill>
              </a:rPr>
              <a:t>Authors </a:t>
            </a:r>
            <a:endParaRPr lang="zh-CN" altLang="en-US" b="1" dirty="0" err="1">
              <a:solidFill>
                <a:schemeClr val="accent1"/>
              </a:solidFill>
            </a:endParaRPr>
          </a:p>
        </p:txBody>
      </p:sp>
      <p:sp>
        <p:nvSpPr>
          <p:cNvPr id="29" name="MH_Text_2"/>
          <p:cNvSpPr/>
          <p:nvPr>
            <p:custDataLst>
              <p:tags r:id="rId4"/>
            </p:custDataLst>
          </p:nvPr>
        </p:nvSpPr>
        <p:spPr>
          <a:xfrm>
            <a:off x="4892040" y="3768090"/>
            <a:ext cx="6400800" cy="23736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42900">
              <a:lnSpc>
                <a:spcPct val="150000"/>
              </a:lnSpc>
            </a:pP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approached the measurement of these processes with combined analyses of the </a:t>
            </a:r>
            <a:r>
              <a:rPr lang="en-US" altLang="zh-CN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content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 the </a:t>
            </a:r>
            <a:r>
              <a:rPr lang="en-US" altLang="zh-CN" sz="2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functional level of discourse</a:t>
            </a:r>
            <a:r>
              <a:rPr lang="en-US" altLang="zh-CN" sz="2400" kern="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effectLst/>
                <a:latin typeface="+mn-lt"/>
              </a:rPr>
              <a:t>Processes of collaborative knowledge construction and cooperative learning </a:t>
            </a:r>
            <a:r>
              <a:rPr lang="en-US" altLang="zh-CN" sz="2800" dirty="0" smtClean="0">
                <a:effectLst/>
                <a:latin typeface="+mn-lt"/>
              </a:rPr>
              <a:t>outcomes</a:t>
            </a:r>
            <a:endParaRPr lang="zh-CN" altLang="en-US" sz="2800" dirty="0">
              <a:effectLst/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826769"/>
          </a:xfrm>
        </p:spPr>
        <p:txBody>
          <a:bodyPr/>
          <a:lstStyle/>
          <a:p>
            <a:r>
              <a:rPr lang="en-US" altLang="zh-CN" dirty="0" smtClean="0"/>
              <a:t>2. Cooperative </a:t>
            </a:r>
            <a:r>
              <a:rPr lang="en-US" altLang="zh-CN" dirty="0"/>
              <a:t>learning outcome</a:t>
            </a:r>
            <a:endParaRPr lang="zh-CN" altLang="en-US" dirty="0"/>
          </a:p>
        </p:txBody>
      </p:sp>
      <p:cxnSp>
        <p:nvCxnSpPr>
          <p:cNvPr id="14" name="MH_Other_1"/>
          <p:cNvCxnSpPr/>
          <p:nvPr>
            <p:custDataLst>
              <p:tags r:id="rId1"/>
            </p:custDataLst>
          </p:nvPr>
        </p:nvCxnSpPr>
        <p:spPr>
          <a:xfrm>
            <a:off x="520064" y="2139950"/>
            <a:ext cx="1008063" cy="9604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_2"/>
          <p:cNvSpPr/>
          <p:nvPr>
            <p:custDataLst>
              <p:tags r:id="rId2"/>
            </p:custDataLst>
          </p:nvPr>
        </p:nvSpPr>
        <p:spPr>
          <a:xfrm>
            <a:off x="637539" y="2128838"/>
            <a:ext cx="1241425" cy="563562"/>
          </a:xfrm>
          <a:custGeom>
            <a:avLst/>
            <a:gdLst>
              <a:gd name="connsiteX0" fmla="*/ 0 w 928918"/>
              <a:gd name="connsiteY0" fmla="*/ 0 h 459023"/>
              <a:gd name="connsiteX1" fmla="*/ 928918 w 928918"/>
              <a:gd name="connsiteY1" fmla="*/ 0 h 459023"/>
              <a:gd name="connsiteX2" fmla="*/ 464459 w 928918"/>
              <a:gd name="connsiteY2" fmla="*/ 459023 h 4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8" h="459023">
                <a:moveTo>
                  <a:pt x="0" y="0"/>
                </a:moveTo>
                <a:lnTo>
                  <a:pt x="928918" y="0"/>
                </a:lnTo>
                <a:lnTo>
                  <a:pt x="464459" y="459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49" charset="-122"/>
              </a:rPr>
              <a:t>01</a:t>
            </a:r>
            <a:endParaRPr lang="zh-CN" altLang="en-US" sz="2800" b="1">
              <a:solidFill>
                <a:srgbClr val="FFFFFF"/>
              </a:solidFill>
              <a:latin typeface="Agency FB" panose="020B0503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16" name="MH_Other_3"/>
          <p:cNvCxnSpPr/>
          <p:nvPr>
            <p:custDataLst>
              <p:tags r:id="rId3"/>
            </p:custDataLst>
          </p:nvPr>
        </p:nvCxnSpPr>
        <p:spPr>
          <a:xfrm>
            <a:off x="520064" y="3640138"/>
            <a:ext cx="1008063" cy="9588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Other_4"/>
          <p:cNvSpPr/>
          <p:nvPr>
            <p:custDataLst>
              <p:tags r:id="rId4"/>
            </p:custDataLst>
          </p:nvPr>
        </p:nvSpPr>
        <p:spPr>
          <a:xfrm>
            <a:off x="637539" y="3629026"/>
            <a:ext cx="1241425" cy="561975"/>
          </a:xfrm>
          <a:custGeom>
            <a:avLst/>
            <a:gdLst>
              <a:gd name="connsiteX0" fmla="*/ 0 w 928918"/>
              <a:gd name="connsiteY0" fmla="*/ 0 h 459023"/>
              <a:gd name="connsiteX1" fmla="*/ 928918 w 928918"/>
              <a:gd name="connsiteY1" fmla="*/ 0 h 459023"/>
              <a:gd name="connsiteX2" fmla="*/ 464459 w 928918"/>
              <a:gd name="connsiteY2" fmla="*/ 459023 h 4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8" h="459023">
                <a:moveTo>
                  <a:pt x="0" y="0"/>
                </a:moveTo>
                <a:lnTo>
                  <a:pt x="928918" y="0"/>
                </a:lnTo>
                <a:lnTo>
                  <a:pt x="464459" y="459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49" charset="-122"/>
              </a:rPr>
              <a:t>02</a:t>
            </a:r>
            <a:endParaRPr lang="zh-CN" altLang="en-US" sz="2800" b="1">
              <a:solidFill>
                <a:srgbClr val="FFFFFF"/>
              </a:solidFill>
              <a:latin typeface="Agency FB" panose="020B0503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18" name="MH_Other_5"/>
          <p:cNvCxnSpPr/>
          <p:nvPr>
            <p:custDataLst>
              <p:tags r:id="rId5"/>
            </p:custDataLst>
          </p:nvPr>
        </p:nvCxnSpPr>
        <p:spPr>
          <a:xfrm>
            <a:off x="520064" y="5140325"/>
            <a:ext cx="1008063" cy="9588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6"/>
          <p:cNvSpPr/>
          <p:nvPr>
            <p:custDataLst>
              <p:tags r:id="rId6"/>
            </p:custDataLst>
          </p:nvPr>
        </p:nvSpPr>
        <p:spPr>
          <a:xfrm>
            <a:off x="637539" y="5129214"/>
            <a:ext cx="1241425" cy="561975"/>
          </a:xfrm>
          <a:custGeom>
            <a:avLst/>
            <a:gdLst>
              <a:gd name="connsiteX0" fmla="*/ 0 w 928918"/>
              <a:gd name="connsiteY0" fmla="*/ 0 h 459023"/>
              <a:gd name="connsiteX1" fmla="*/ 928918 w 928918"/>
              <a:gd name="connsiteY1" fmla="*/ 0 h 459023"/>
              <a:gd name="connsiteX2" fmla="*/ 464459 w 928918"/>
              <a:gd name="connsiteY2" fmla="*/ 459023 h 4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8" h="459023">
                <a:moveTo>
                  <a:pt x="0" y="0"/>
                </a:moveTo>
                <a:lnTo>
                  <a:pt x="928918" y="0"/>
                </a:lnTo>
                <a:lnTo>
                  <a:pt x="464459" y="459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49" charset="-122"/>
              </a:rPr>
              <a:t>03</a:t>
            </a:r>
            <a:endParaRPr lang="zh-CN" altLang="en-US" sz="2800" b="1">
              <a:solidFill>
                <a:srgbClr val="FFFFFF"/>
              </a:solidFill>
              <a:latin typeface="Agency FB" panose="020B0503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1965642" y="1970522"/>
            <a:ext cx="97200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In research on cooperative learning there are different ideas about what is to be understood as a successful learning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outcome.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MH_Text_1"/>
          <p:cNvSpPr/>
          <p:nvPr>
            <p:custDataLst>
              <p:tags r:id="rId8"/>
            </p:custDataLst>
          </p:nvPr>
        </p:nvSpPr>
        <p:spPr>
          <a:xfrm>
            <a:off x="1965642" y="3810090"/>
            <a:ext cx="972000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learning should be analyzed by taking into account the whole context.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MH_Text_1"/>
          <p:cNvSpPr/>
          <p:nvPr/>
        </p:nvSpPr>
        <p:spPr>
          <a:xfrm>
            <a:off x="1965642" y="5042009"/>
            <a:ext cx="9720000" cy="15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In comparison to the analysis of the co-construction of knowledge in a given context, the quality and breadth of individual knowledge construction is often given little attention.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effectLst/>
                <a:latin typeface="+mn-lt"/>
              </a:rPr>
              <a:t>Processes of collaborative knowledge construction and cooperative learning </a:t>
            </a:r>
            <a:r>
              <a:rPr lang="en-US" altLang="zh-CN" sz="2800" dirty="0" smtClean="0">
                <a:effectLst/>
                <a:latin typeface="+mn-lt"/>
              </a:rPr>
              <a:t>outcomes</a:t>
            </a:r>
            <a:endParaRPr lang="zh-CN" altLang="en-US" sz="2800" dirty="0">
              <a:effectLst/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123951"/>
            <a:ext cx="10954459" cy="826769"/>
          </a:xfrm>
        </p:spPr>
        <p:txBody>
          <a:bodyPr/>
          <a:lstStyle/>
          <a:p>
            <a:r>
              <a:rPr lang="en-US" altLang="zh-CN" dirty="0" smtClean="0"/>
              <a:t>2. Cooperative </a:t>
            </a:r>
            <a:r>
              <a:rPr lang="en-US" altLang="zh-CN" dirty="0"/>
              <a:t>learning outcome</a:t>
            </a:r>
            <a:endParaRPr lang="zh-CN" altLang="en-US" dirty="0"/>
          </a:p>
        </p:txBody>
      </p:sp>
      <p:sp>
        <p:nvSpPr>
          <p:cNvPr id="6" name="MH_Other_1"/>
          <p:cNvSpPr/>
          <p:nvPr>
            <p:custDataLst>
              <p:tags r:id="rId1"/>
            </p:custDataLst>
          </p:nvPr>
        </p:nvSpPr>
        <p:spPr>
          <a:xfrm>
            <a:off x="2053590" y="3122296"/>
            <a:ext cx="3448050" cy="2162175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>
            <a:off x="1820228" y="2888933"/>
            <a:ext cx="304800" cy="304800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MH_Text_1"/>
          <p:cNvSpPr/>
          <p:nvPr>
            <p:custDataLst>
              <p:tags r:id="rId3"/>
            </p:custDataLst>
          </p:nvPr>
        </p:nvSpPr>
        <p:spPr>
          <a:xfrm>
            <a:off x="6559551" y="2560561"/>
            <a:ext cx="3956049" cy="2190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To what extent the individual learning partners, through cooperation, acquire similar knowledge on a subject matter?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MH_Other_6"/>
          <p:cNvSpPr txBox="1"/>
          <p:nvPr>
            <p:custDataLst>
              <p:tags r:id="rId4"/>
            </p:custDataLst>
          </p:nvPr>
        </p:nvSpPr>
        <p:spPr>
          <a:xfrm>
            <a:off x="6117590" y="2847658"/>
            <a:ext cx="312738" cy="234950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3" descr="C:\Documents and Settings\Administrator\桌面\问号-3D小人\问号-3D小人\问号11.jp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093961"/>
            <a:ext cx="3448800" cy="21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925321" y="4751071"/>
            <a:ext cx="522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Second </a:t>
            </a:r>
            <a:r>
              <a:rPr lang="en-US" altLang="zh-C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Question</a:t>
            </a:r>
            <a:endParaRPr lang="zh-CN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4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8"/>
  <p:tag name="MH_SECTIONID" val="259,260,261,262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NUMBER"/>
  <p:tag name="ID" val="626777"/>
  <p:tag name="MH_ORDER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1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2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2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NUMBER"/>
  <p:tag name="ID" val="626777"/>
  <p:tag name="MH_ORDER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Title"/>
  <p:tag name="MH_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NUMBER"/>
  <p:tag name="ID" val="626777"/>
  <p:tag name="MH_ORDER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5955"/>
  <p:tag name="MH_LIBRARY" val="GRAPHIC"/>
  <p:tag name="MH_TYPE" val="Other"/>
  <p:tag name="MH_ORDER" val="1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Straight Connector 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Straight Connector 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Right Triangle 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Right Triangle 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Right Triangle 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Right Triangle 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Right Triangle 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Right Triangle 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Right Triangle 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Right Triangle 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Straight Connector 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Straight Connector 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Straight Connector 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Straight Connector 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22040"/>
  <p:tag name="MH_LIBRARY" val="GRAPHIC"/>
  <p:tag name="MH_ORDER" val="Freeform 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Straight Connector 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OTHERS"/>
  <p:tag name="ID" val="6267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Other"/>
  <p:tag name="MH_ORDER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Other"/>
  <p:tag name="MH_ORDER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2303"/>
  <p:tag name="MH_LIBRARY" val="GRAPHIC"/>
  <p:tag name="MH_TYPE" val="Text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OTHERS"/>
  <p:tag name="ID" val="6267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OTHERS"/>
  <p:tag name="ID" val="62677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Other"/>
  <p:tag name="MH_ORDER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15222217"/>
  <p:tag name="MH_LIBRARY" val="GRAPHIC"/>
  <p:tag name="MH_TYPE" val="SubTitl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640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640"/>
  <p:tag name="MH_LIBRARY" val="GRAPHIC"/>
  <p:tag name="MH_TYPE" val="Text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64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ENTRY"/>
  <p:tag name="ID" val="626777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640"/>
  <p:tag name="MH_LIBRARY" val="GRAPHIC"/>
  <p:tag name="MH_TYPE" val="Text"/>
  <p:tag name="MH_ORD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419"/>
  <p:tag name="MH_LIBRARY" val="GRAPHIC"/>
  <p:tag name="MH_TYPE" val="Other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419"/>
  <p:tag name="MH_LIBRARY" val="GRAPHIC"/>
  <p:tag name="MH_TYPE" val="Other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419"/>
  <p:tag name="MH_LIBRARY" val="GRAPHIC"/>
  <p:tag name="MH_TYPE" val="Other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419"/>
  <p:tag name="MH_LIBRARY" val="GRAPHIC"/>
  <p:tag name="MH_TYPE" val="Other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419"/>
  <p:tag name="MH_LIBRARY" val="GRAPHIC"/>
  <p:tag name="MH_TYPE" val="Other"/>
  <p:tag name="MH_ORDER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0419"/>
  <p:tag name="MH_LIBRARY" val="GRAPHIC"/>
  <p:tag name="MH_TYPE" val="Other"/>
  <p:tag name="MH_ORDER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53333"/>
  <p:tag name="MH_LIBRARY" val="GRAPHIC"/>
  <p:tag name="MH_TYPE" val="Text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53333"/>
  <p:tag name="MH_LIBRARY" val="GRAPHIC"/>
  <p:tag name="MH_TYPE" val="Text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53333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ENTRY"/>
  <p:tag name="ID" val="626777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53333"/>
  <p:tag name="MH_LIBRARY" val="GRAPHIC"/>
  <p:tag name="MH_TYPE" val="Other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53333"/>
  <p:tag name="MH_LIBRARY" val="GRAPHIC"/>
  <p:tag name="MH_TYPE" val="Text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53333"/>
  <p:tag name="MH_LIBRARY" val="GRAPHIC"/>
  <p:tag name="MH_TYPE" val="Other"/>
  <p:tag name="MH_ORDER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53333"/>
  <p:tag name="MH_LIBRARY" val="GRAPHIC"/>
  <p:tag name="MH_TYPE" val="Text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ENTRY"/>
  <p:tag name="ID" val="626777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ENTRY"/>
  <p:tag name="ID" val="626777"/>
  <p:tag name="MH_ORDER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61932"/>
  <p:tag name="MH_LIBRARY" val="GRAPHIC"/>
  <p:tag name="MH_TYPE" val="Other"/>
  <p:tag name="MH_ORDER" val="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Straight Connector 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0706"/>
  <p:tag name="MH_LIBRARY" val="CONTENTS"/>
  <p:tag name="MH_TYPE" val="NUMBER"/>
  <p:tag name="ID" val="626777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TextBox 1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41259"/>
  <p:tag name="MH_LIBRARY" val="GRAPHIC"/>
  <p:tag name="MH_ORDER" val="Straight Connector 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73716"/>
  <p:tag name="MH_LIBRARY" val="GRAPHIC"/>
  <p:tag name="MH_TYPE" val="Other"/>
  <p:tag name="MH_ORDER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73716"/>
  <p:tag name="MH_LIBRARY" val="GRAPHIC"/>
  <p:tag name="MH_TYPE" val="Title"/>
  <p:tag name="MH_ORDER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73716"/>
  <p:tag name="MH_LIBRARY" val="GRAPHIC"/>
  <p:tag name="MH_TYPE" val="Other"/>
  <p:tag name="MH_ORDER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173716"/>
  <p:tag name="MH_LIBRARY" val="GRAPHIC"/>
  <p:tag name="MH_TYPE" val="Title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1201253"/>
  <p:tag name="MH_LIBRARY" val="GRAPHIC"/>
  <p:tag name="MH_TYPE" val="Other"/>
  <p:tag name="MH_ORDER" val="14"/>
</p:tagLst>
</file>

<file path=ppt/theme/theme1.xml><?xml version="1.0" encoding="utf-8"?>
<a:theme xmlns:a="http://schemas.openxmlformats.org/drawingml/2006/main" name="A000120140530A99PPBG">
  <a:themeElements>
    <a:clrScheme name="自定义 60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890D0"/>
      </a:accent1>
      <a:accent2>
        <a:srgbClr val="2D9C9F"/>
      </a:accent2>
      <a:accent3>
        <a:srgbClr val="80C34D"/>
      </a:accent3>
      <a:accent4>
        <a:srgbClr val="BAD43B"/>
      </a:accent4>
      <a:accent5>
        <a:srgbClr val="EC9126"/>
      </a:accent5>
      <a:accent6>
        <a:srgbClr val="C00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A000120150608A12KPBG</Template>
  <TotalTime>578</TotalTime>
  <Words>1340</Words>
  <Application>Microsoft Office PowerPoint</Application>
  <PresentationFormat>宽屏</PresentationFormat>
  <Paragraphs>212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8" baseType="lpstr">
      <vt:lpstr>Arial Unicode MS</vt:lpstr>
      <vt:lpstr>Meiryo UI</vt:lpstr>
      <vt:lpstr>Orbitron</vt:lpstr>
      <vt:lpstr>等线</vt:lpstr>
      <vt:lpstr>黑体</vt:lpstr>
      <vt:lpstr>华文琥珀</vt:lpstr>
      <vt:lpstr>华文隶书</vt:lpstr>
      <vt:lpstr>华文中宋</vt:lpstr>
      <vt:lpstr>楷体</vt:lpstr>
      <vt:lpstr>宋体</vt:lpstr>
      <vt:lpstr>微软雅黑</vt:lpstr>
      <vt:lpstr>幼圆</vt:lpstr>
      <vt:lpstr>Agency FB</vt:lpstr>
      <vt:lpstr>Arial</vt:lpstr>
      <vt:lpstr>Impact</vt:lpstr>
      <vt:lpstr>Microsoft New Tai Lue</vt:lpstr>
      <vt:lpstr>Times New Roman</vt:lpstr>
      <vt:lpstr>Wingdings</vt:lpstr>
      <vt:lpstr>A000120140530A99PPBG</vt:lpstr>
      <vt:lpstr>Fostering collaborative knowledge construction with visualization tools</vt:lpstr>
      <vt:lpstr>PowerPoint 演示文稿</vt:lpstr>
      <vt:lpstr>PowerPoint 演示文稿</vt:lpstr>
      <vt:lpstr>Processes of collaborative knowledge construction and cooperative learning outcomes</vt:lpstr>
      <vt:lpstr>Processes of collaborative knowledge construction and cooperative learning outcomes</vt:lpstr>
      <vt:lpstr>Processes of collaborative knowledge construction and cooperative learning outcomes</vt:lpstr>
      <vt:lpstr>Processes of collaborative knowledge construction and cooperative learning outcomes</vt:lpstr>
      <vt:lpstr>Processes of collaborative knowledge construction and cooperative learning outcomes</vt:lpstr>
      <vt:lpstr>Processes of collaborative knowledge construction and cooperative learning outcomes</vt:lpstr>
      <vt:lpstr>Processes of collaborative knowledge construction and cooperative learning outcomes</vt:lpstr>
      <vt:lpstr>Processes of collaborative knowledge construction and cooperative learning outcomes</vt:lpstr>
      <vt:lpstr>PowerPoint 演示文稿</vt:lpstr>
      <vt:lpstr>Fostering collaborative construction of knowledge with visualization techniques</vt:lpstr>
      <vt:lpstr>Fostering collaborative construction of knowledge with visualization techniques</vt:lpstr>
      <vt:lpstr>PowerPoint 演示文稿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PowerPoint 演示文稿</vt:lpstr>
      <vt:lpstr>Results</vt:lpstr>
      <vt:lpstr>Results</vt:lpstr>
      <vt:lpstr>Results</vt:lpstr>
      <vt:lpstr>Results</vt:lpstr>
      <vt:lpstr>Results</vt:lpstr>
      <vt:lpstr>Results</vt:lpstr>
      <vt:lpstr>Results</vt:lpstr>
      <vt:lpstr>PowerPoint 演示文稿</vt:lpstr>
      <vt:lpstr>Results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徐杰</dc:creator>
  <cp:lastModifiedBy>徐杰</cp:lastModifiedBy>
  <cp:revision>62</cp:revision>
  <dcterms:created xsi:type="dcterms:W3CDTF">2016-09-21T05:24:59Z</dcterms:created>
  <dcterms:modified xsi:type="dcterms:W3CDTF">2016-09-21T15:03:57Z</dcterms:modified>
</cp:coreProperties>
</file>